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13" r:id="rId1"/>
  </p:sldMasterIdLst>
  <p:notesMasterIdLst>
    <p:notesMasterId r:id="rId23"/>
  </p:notesMasterIdLst>
  <p:sldIdLst>
    <p:sldId id="259" r:id="rId2"/>
    <p:sldId id="262" r:id="rId3"/>
    <p:sldId id="268" r:id="rId4"/>
    <p:sldId id="283" r:id="rId5"/>
    <p:sldId id="282" r:id="rId6"/>
    <p:sldId id="285" r:id="rId7"/>
    <p:sldId id="286" r:id="rId8"/>
    <p:sldId id="287" r:id="rId9"/>
    <p:sldId id="263" r:id="rId10"/>
    <p:sldId id="290" r:id="rId11"/>
    <p:sldId id="291" r:id="rId12"/>
    <p:sldId id="289" r:id="rId13"/>
    <p:sldId id="294" r:id="rId14"/>
    <p:sldId id="293" r:id="rId15"/>
    <p:sldId id="292" r:id="rId16"/>
    <p:sldId id="288" r:id="rId17"/>
    <p:sldId id="295" r:id="rId18"/>
    <p:sldId id="298" r:id="rId19"/>
    <p:sldId id="299" r:id="rId20"/>
    <p:sldId id="300" r:id="rId21"/>
    <p:sldId id="297" r:id="rId22"/>
  </p:sldIdLst>
  <p:sldSz cx="20104100" cy="11309350"/>
  <p:notesSz cx="20104100" cy="11309350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Impact" panose="020B0806030902050204" pitchFamily="34" charset="0"/>
      <p:regular r:id="rId32"/>
    </p:embeddedFont>
    <p:embeddedFont>
      <p:font typeface="Tw Cen MT" panose="020B0602020104020603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1546" autoAdjust="0"/>
  </p:normalViewPr>
  <p:slideViewPr>
    <p:cSldViewPr>
      <p:cViewPr varScale="1">
        <p:scale>
          <a:sx n="54" d="100"/>
          <a:sy n="54" d="100"/>
        </p:scale>
        <p:origin x="1434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2EB97-A9C2-4027-897F-320BDB5D8DA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3348D-8369-46F9-A692-1586B98518B8}">
      <dgm:prSet phldrT="[Текст]" custT="1"/>
      <dgm:spPr>
        <a:xfrm rot="16200000">
          <a:off x="1357" y="899"/>
          <a:ext cx="2884289" cy="2884289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+mn-cs"/>
            </a:rPr>
            <a:t>обязательная инвариантная </a:t>
          </a:r>
          <a:endParaRPr lang="ru-RU" sz="2400" b="1" dirty="0">
            <a:solidFill>
              <a:srgbClr val="C00000"/>
            </a:solidFill>
            <a:latin typeface="Century Gothic" panose="020B0502020202020204"/>
            <a:ea typeface="+mn-ea"/>
            <a:cs typeface="+mn-cs"/>
          </a:endParaRPr>
        </a:p>
      </dgm:t>
    </dgm:pt>
    <dgm:pt modelId="{21C31CFC-A203-4998-8F1A-79F511C88174}" type="parTrans" cxnId="{03CEE736-F541-4495-8B00-2647E04181DB}">
      <dgm:prSet/>
      <dgm:spPr/>
      <dgm:t>
        <a:bodyPr/>
        <a:lstStyle/>
        <a:p>
          <a:endParaRPr lang="ru-RU"/>
        </a:p>
      </dgm:t>
    </dgm:pt>
    <dgm:pt modelId="{F66DED40-B6D7-4DF7-805F-BB731343ED2E}" type="sibTrans" cxnId="{03CEE736-F541-4495-8B00-2647E04181DB}">
      <dgm:prSet/>
      <dgm:spPr/>
      <dgm:t>
        <a:bodyPr/>
        <a:lstStyle/>
        <a:p>
          <a:endParaRPr lang="ru-RU"/>
        </a:p>
      </dgm:t>
    </dgm:pt>
    <dgm:pt modelId="{08393821-E73D-45EE-8533-5BF7F40A73ED}">
      <dgm:prSet phldrT="[Текст]" custT="1"/>
      <dgm:spPr>
        <a:xfrm rot="5400000">
          <a:off x="3168346" y="0"/>
          <a:ext cx="2884289" cy="2884289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+mn-cs"/>
            </a:rPr>
            <a:t>вариативная часть, формируемая участниками  образовательных отношений                </a:t>
          </a:r>
          <a:endParaRPr lang="ru-RU" sz="2000" b="1" dirty="0">
            <a:solidFill>
              <a:srgbClr val="C00000"/>
            </a:solidFill>
            <a:latin typeface="Century Gothic" panose="020B0502020202020204"/>
            <a:ea typeface="+mn-ea"/>
            <a:cs typeface="+mn-cs"/>
          </a:endParaRPr>
        </a:p>
      </dgm:t>
    </dgm:pt>
    <dgm:pt modelId="{097D4A0E-4C07-4254-BD51-7AA9CC299E56}" type="parTrans" cxnId="{67011CB4-1405-45EA-877D-99130C9021EE}">
      <dgm:prSet/>
      <dgm:spPr/>
      <dgm:t>
        <a:bodyPr/>
        <a:lstStyle/>
        <a:p>
          <a:endParaRPr lang="ru-RU"/>
        </a:p>
      </dgm:t>
    </dgm:pt>
    <dgm:pt modelId="{45E4D3AE-A203-4DD2-AB80-F350F3DE0371}" type="sibTrans" cxnId="{67011CB4-1405-45EA-877D-99130C9021EE}">
      <dgm:prSet/>
      <dgm:spPr/>
      <dgm:t>
        <a:bodyPr/>
        <a:lstStyle/>
        <a:p>
          <a:endParaRPr lang="ru-RU"/>
        </a:p>
      </dgm:t>
    </dgm:pt>
    <dgm:pt modelId="{030CD297-84E8-4E49-9ABB-478F32FCB2BF}" type="pres">
      <dgm:prSet presAssocID="{FF42EB97-A9C2-4027-897F-320BDB5D8DA4}" presName="diagram" presStyleCnt="0">
        <dgm:presLayoutVars>
          <dgm:dir/>
          <dgm:resizeHandles val="exact"/>
        </dgm:presLayoutVars>
      </dgm:prSet>
      <dgm:spPr/>
    </dgm:pt>
    <dgm:pt modelId="{23B4218A-5343-4C99-B81C-DD172993C80D}" type="pres">
      <dgm:prSet presAssocID="{3813348D-8369-46F9-A692-1586B98518B8}" presName="arrow" presStyleLbl="node1" presStyleIdx="0" presStyleCnt="2">
        <dgm:presLayoutVars>
          <dgm:bulletEnabled val="1"/>
        </dgm:presLayoutVars>
      </dgm:prSet>
      <dgm:spPr/>
    </dgm:pt>
    <dgm:pt modelId="{0C9F5B0F-6C7A-4AFB-AE83-31D9C80B3F25}" type="pres">
      <dgm:prSet presAssocID="{08393821-E73D-45EE-8533-5BF7F40A73ED}" presName="arrow" presStyleLbl="node1" presStyleIdx="1" presStyleCnt="2" custRadScaleRad="97382" custRadScaleInc="-41">
        <dgm:presLayoutVars>
          <dgm:bulletEnabled val="1"/>
        </dgm:presLayoutVars>
      </dgm:prSet>
      <dgm:spPr/>
    </dgm:pt>
  </dgm:ptLst>
  <dgm:cxnLst>
    <dgm:cxn modelId="{8E2B700F-1B4D-44BA-A240-50DBCA4CB647}" type="presOf" srcId="{3813348D-8369-46F9-A692-1586B98518B8}" destId="{23B4218A-5343-4C99-B81C-DD172993C80D}" srcOrd="0" destOrd="0" presId="urn:microsoft.com/office/officeart/2005/8/layout/arrow5"/>
    <dgm:cxn modelId="{34D8BB1F-1253-4708-9444-5D3563ACE706}" type="presOf" srcId="{08393821-E73D-45EE-8533-5BF7F40A73ED}" destId="{0C9F5B0F-6C7A-4AFB-AE83-31D9C80B3F25}" srcOrd="0" destOrd="0" presId="urn:microsoft.com/office/officeart/2005/8/layout/arrow5"/>
    <dgm:cxn modelId="{03CEE736-F541-4495-8B00-2647E04181DB}" srcId="{FF42EB97-A9C2-4027-897F-320BDB5D8DA4}" destId="{3813348D-8369-46F9-A692-1586B98518B8}" srcOrd="0" destOrd="0" parTransId="{21C31CFC-A203-4998-8F1A-79F511C88174}" sibTransId="{F66DED40-B6D7-4DF7-805F-BB731343ED2E}"/>
    <dgm:cxn modelId="{AEDF3569-5154-4C67-AFF0-7424CEBE89BA}" type="presOf" srcId="{FF42EB97-A9C2-4027-897F-320BDB5D8DA4}" destId="{030CD297-84E8-4E49-9ABB-478F32FCB2BF}" srcOrd="0" destOrd="0" presId="urn:microsoft.com/office/officeart/2005/8/layout/arrow5"/>
    <dgm:cxn modelId="{67011CB4-1405-45EA-877D-99130C9021EE}" srcId="{FF42EB97-A9C2-4027-897F-320BDB5D8DA4}" destId="{08393821-E73D-45EE-8533-5BF7F40A73ED}" srcOrd="1" destOrd="0" parTransId="{097D4A0E-4C07-4254-BD51-7AA9CC299E56}" sibTransId="{45E4D3AE-A203-4DD2-AB80-F350F3DE0371}"/>
    <dgm:cxn modelId="{EDA2EC04-2677-4021-BE76-73B10E5BA078}" type="presParOf" srcId="{030CD297-84E8-4E49-9ABB-478F32FCB2BF}" destId="{23B4218A-5343-4C99-B81C-DD172993C80D}" srcOrd="0" destOrd="0" presId="urn:microsoft.com/office/officeart/2005/8/layout/arrow5"/>
    <dgm:cxn modelId="{9D50A29A-D0CB-4680-A85A-6AD4D592FBA9}" type="presParOf" srcId="{030CD297-84E8-4E49-9ABB-478F32FCB2BF}" destId="{0C9F5B0F-6C7A-4AFB-AE83-31D9C80B3F2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4218A-5343-4C99-B81C-DD172993C80D}">
      <dsp:nvSpPr>
        <dsp:cNvPr id="0" name=""/>
        <dsp:cNvSpPr/>
      </dsp:nvSpPr>
      <dsp:spPr>
        <a:xfrm rot="16200000">
          <a:off x="953" y="370103"/>
          <a:ext cx="5431992" cy="5431992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+mn-cs"/>
            </a:rPr>
            <a:t>обязательная инвариантная </a:t>
          </a:r>
          <a:endParaRPr lang="ru-RU" sz="2400" b="1" kern="1200" dirty="0">
            <a:solidFill>
              <a:srgbClr val="C00000"/>
            </a:solidFill>
            <a:latin typeface="Century Gothic" panose="020B0502020202020204"/>
            <a:ea typeface="+mn-ea"/>
            <a:cs typeface="+mn-cs"/>
          </a:endParaRPr>
        </a:p>
      </dsp:txBody>
      <dsp:txXfrm rot="5400000">
        <a:off x="954" y="1728100"/>
        <a:ext cx="4481393" cy="2715996"/>
      </dsp:txXfrm>
    </dsp:sp>
    <dsp:sp modelId="{0C9F5B0F-6C7A-4AFB-AE83-31D9C80B3F25}">
      <dsp:nvSpPr>
        <dsp:cNvPr id="0" name=""/>
        <dsp:cNvSpPr/>
      </dsp:nvSpPr>
      <dsp:spPr>
        <a:xfrm rot="5400000">
          <a:off x="5661372" y="366506"/>
          <a:ext cx="5431992" cy="5431992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+mn-cs"/>
            </a:rPr>
            <a:t>вариативная часть, формируемая участниками  образовательных отношений                </a:t>
          </a:r>
          <a:endParaRPr lang="ru-RU" sz="2000" b="1" kern="1200" dirty="0">
            <a:solidFill>
              <a:srgbClr val="C00000"/>
            </a:solidFill>
            <a:latin typeface="Century Gothic" panose="020B0502020202020204"/>
            <a:ea typeface="+mn-ea"/>
            <a:cs typeface="+mn-cs"/>
          </a:endParaRPr>
        </a:p>
      </dsp:txBody>
      <dsp:txXfrm rot="-5400000">
        <a:off x="6611972" y="1724504"/>
        <a:ext cx="4481393" cy="2715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D333F-27BF-4376-BFCE-F0E5A0886334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4A9AC-8387-469D-A04A-4981BC28B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2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4A9AC-8387-469D-A04A-4981BC28BC1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65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346" y="2145092"/>
            <a:ext cx="14329408" cy="4137878"/>
          </a:xfrm>
        </p:spPr>
        <p:txBody>
          <a:bodyPr anchor="b">
            <a:normAutofit/>
          </a:bodyPr>
          <a:lstStyle>
            <a:lvl1pPr algn="ctr">
              <a:defRPr sz="791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346" y="6408633"/>
            <a:ext cx="14329408" cy="2261868"/>
          </a:xfrm>
        </p:spPr>
        <p:txBody>
          <a:bodyPr>
            <a:normAutofit/>
          </a:bodyPr>
          <a:lstStyle>
            <a:lvl1pPr marL="0" indent="0" algn="ctr">
              <a:buNone/>
              <a:defRPr sz="3628">
                <a:solidFill>
                  <a:schemeClr val="bg1">
                    <a:lumMod val="50000"/>
                  </a:schemeClr>
                </a:solidFill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9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808" y="7073495"/>
            <a:ext cx="17090517" cy="1338405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53593" y="1151484"/>
            <a:ext cx="16196946" cy="5300348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6776" y="8424671"/>
            <a:ext cx="17090549" cy="1125447"/>
          </a:xfrm>
        </p:spPr>
        <p:txBody>
          <a:bodyPr/>
          <a:lstStyle>
            <a:lvl1pPr marL="0" indent="0" algn="ctr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6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76" y="1005275"/>
            <a:ext cx="17090549" cy="5651781"/>
          </a:xfrm>
        </p:spPr>
        <p:txBody>
          <a:bodyPr anchor="ctr"/>
          <a:lstStyle>
            <a:lvl1pPr algn="ctr">
              <a:defRPr sz="527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6777" y="6934061"/>
            <a:ext cx="17090549" cy="2616058"/>
          </a:xfrm>
        </p:spPr>
        <p:txBody>
          <a:bodyPr anchor="ctr"/>
          <a:lstStyle>
            <a:lvl1pPr marL="0" indent="0" algn="ctr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66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744" y="1005276"/>
            <a:ext cx="15339850" cy="4935520"/>
          </a:xfrm>
        </p:spPr>
        <p:txBody>
          <a:bodyPr anchor="ctr"/>
          <a:lstStyle>
            <a:lvl1pPr>
              <a:defRPr sz="527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837271" y="5953210"/>
            <a:ext cx="14432176" cy="980849"/>
          </a:xfrm>
        </p:spPr>
        <p:txBody>
          <a:bodyPr anchor="t">
            <a:normAutofit/>
          </a:bodyPr>
          <a:lstStyle>
            <a:lvl1pPr marL="0" indent="0">
              <a:buNone/>
              <a:defRPr sz="2309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6776" y="7211065"/>
            <a:ext cx="17090549" cy="23434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51412" y="1243676"/>
            <a:ext cx="1005205" cy="964339"/>
          </a:xfrm>
          <a:prstGeom prst="rect">
            <a:avLst/>
          </a:prstGeom>
        </p:spPr>
        <p:txBody>
          <a:bodyPr vert="horz" lIns="150781" tIns="75390" rIns="150781" bIns="753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319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08973" y="4936632"/>
            <a:ext cx="1005205" cy="964339"/>
          </a:xfrm>
          <a:prstGeom prst="rect">
            <a:avLst/>
          </a:prstGeom>
        </p:spPr>
        <p:txBody>
          <a:bodyPr vert="horz" lIns="150781" tIns="75390" rIns="150781" bIns="753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3192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2992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77" y="3526910"/>
            <a:ext cx="17090549" cy="4142202"/>
          </a:xfrm>
        </p:spPr>
        <p:txBody>
          <a:bodyPr anchor="b"/>
          <a:lstStyle>
            <a:lvl1pPr algn="ctr">
              <a:defRPr sz="527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6777" y="7688536"/>
            <a:ext cx="17090549" cy="1881006"/>
          </a:xfrm>
        </p:spPr>
        <p:txBody>
          <a:bodyPr anchor="t"/>
          <a:lstStyle>
            <a:lvl1pPr marL="0" indent="0" algn="ctr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49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06776" y="1005276"/>
            <a:ext cx="17090549" cy="26469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506775" y="3903512"/>
            <a:ext cx="5439874" cy="95029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958" b="0">
                <a:solidFill>
                  <a:schemeClr val="tx1"/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506775" y="4853811"/>
            <a:ext cx="5439874" cy="4696307"/>
          </a:xfrm>
        </p:spPr>
        <p:txBody>
          <a:bodyPr anchor="t">
            <a:normAutofit/>
          </a:bodyPr>
          <a:lstStyle>
            <a:lvl1pPr marL="0" indent="0" algn="ctr">
              <a:buNone/>
              <a:defRPr sz="2309"/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41805" y="3903512"/>
            <a:ext cx="5427581" cy="95029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958" b="0">
                <a:solidFill>
                  <a:schemeClr val="tx1"/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7323599" y="4853811"/>
            <a:ext cx="5447088" cy="4696307"/>
          </a:xfrm>
        </p:spPr>
        <p:txBody>
          <a:bodyPr anchor="t">
            <a:normAutofit/>
          </a:bodyPr>
          <a:lstStyle>
            <a:lvl1pPr marL="0" indent="0" algn="ctr">
              <a:buNone/>
              <a:defRPr sz="2309"/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147636" y="3903512"/>
            <a:ext cx="5449689" cy="95029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958" b="0">
                <a:solidFill>
                  <a:schemeClr val="tx1"/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3147636" y="4853811"/>
            <a:ext cx="5449689" cy="4696307"/>
          </a:xfrm>
        </p:spPr>
        <p:txBody>
          <a:bodyPr anchor="t">
            <a:normAutofit/>
          </a:bodyPr>
          <a:lstStyle>
            <a:lvl1pPr marL="0" indent="0" algn="ctr">
              <a:buNone/>
              <a:defRPr sz="2309"/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62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506776" y="1007208"/>
            <a:ext cx="17090549" cy="264498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506776" y="6934060"/>
            <a:ext cx="5435641" cy="95029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628" b="0">
                <a:solidFill>
                  <a:schemeClr val="tx1"/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06776" y="3903512"/>
            <a:ext cx="5435641" cy="2513189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638"/>
            </a:lvl1pPr>
            <a:lvl2pPr marL="753923" indent="0">
              <a:buNone/>
              <a:defRPr sz="2638"/>
            </a:lvl2pPr>
            <a:lvl3pPr marL="1507846" indent="0">
              <a:buNone/>
              <a:defRPr sz="2638"/>
            </a:lvl3pPr>
            <a:lvl4pPr marL="2261768" indent="0">
              <a:buNone/>
              <a:defRPr sz="2638"/>
            </a:lvl4pPr>
            <a:lvl5pPr marL="3015691" indent="0">
              <a:buNone/>
              <a:defRPr sz="2638"/>
            </a:lvl5pPr>
            <a:lvl6pPr marL="3769614" indent="0">
              <a:buNone/>
              <a:defRPr sz="2638"/>
            </a:lvl6pPr>
            <a:lvl7pPr marL="4523537" indent="0">
              <a:buNone/>
              <a:defRPr sz="2638"/>
            </a:lvl7pPr>
            <a:lvl8pPr marL="5277460" indent="0">
              <a:buNone/>
              <a:defRPr sz="2638"/>
            </a:lvl8pPr>
            <a:lvl9pPr marL="6031382" indent="0">
              <a:buNone/>
              <a:defRPr sz="263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506776" y="7884359"/>
            <a:ext cx="5435641" cy="1665759"/>
          </a:xfrm>
        </p:spPr>
        <p:txBody>
          <a:bodyPr anchor="t">
            <a:normAutofit/>
          </a:bodyPr>
          <a:lstStyle>
            <a:lvl1pPr marL="0" indent="0" algn="ctr">
              <a:buNone/>
              <a:defRPr sz="2309"/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25924" y="6934060"/>
            <a:ext cx="5444577" cy="95029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628" b="0">
                <a:solidFill>
                  <a:schemeClr val="tx1"/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7323598" y="3903512"/>
            <a:ext cx="5447090" cy="2513189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638"/>
            </a:lvl1pPr>
            <a:lvl2pPr marL="753923" indent="0">
              <a:buNone/>
              <a:defRPr sz="2638"/>
            </a:lvl2pPr>
            <a:lvl3pPr marL="1507846" indent="0">
              <a:buNone/>
              <a:defRPr sz="2638"/>
            </a:lvl3pPr>
            <a:lvl4pPr marL="2261768" indent="0">
              <a:buNone/>
              <a:defRPr sz="2638"/>
            </a:lvl4pPr>
            <a:lvl5pPr marL="3015691" indent="0">
              <a:buNone/>
              <a:defRPr sz="2638"/>
            </a:lvl5pPr>
            <a:lvl6pPr marL="3769614" indent="0">
              <a:buNone/>
              <a:defRPr sz="2638"/>
            </a:lvl6pPr>
            <a:lvl7pPr marL="4523537" indent="0">
              <a:buNone/>
              <a:defRPr sz="2638"/>
            </a:lvl7pPr>
            <a:lvl8pPr marL="5277460" indent="0">
              <a:buNone/>
              <a:defRPr sz="2638"/>
            </a:lvl8pPr>
            <a:lvl9pPr marL="6031382" indent="0">
              <a:buNone/>
              <a:defRPr sz="263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7323598" y="7884356"/>
            <a:ext cx="5447090" cy="1665761"/>
          </a:xfrm>
        </p:spPr>
        <p:txBody>
          <a:bodyPr anchor="t">
            <a:normAutofit/>
          </a:bodyPr>
          <a:lstStyle>
            <a:lvl1pPr marL="0" indent="0" algn="ctr">
              <a:buNone/>
              <a:defRPr sz="2309"/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147637" y="6934060"/>
            <a:ext cx="5442685" cy="95029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628" b="0">
                <a:solidFill>
                  <a:schemeClr val="tx1"/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3147636" y="3903512"/>
            <a:ext cx="5449689" cy="2513189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638"/>
            </a:lvl1pPr>
            <a:lvl2pPr marL="753923" indent="0">
              <a:buNone/>
              <a:defRPr sz="2638"/>
            </a:lvl2pPr>
            <a:lvl3pPr marL="1507846" indent="0">
              <a:buNone/>
              <a:defRPr sz="2638"/>
            </a:lvl3pPr>
            <a:lvl4pPr marL="2261768" indent="0">
              <a:buNone/>
              <a:defRPr sz="2638"/>
            </a:lvl4pPr>
            <a:lvl5pPr marL="3015691" indent="0">
              <a:buNone/>
              <a:defRPr sz="2638"/>
            </a:lvl5pPr>
            <a:lvl6pPr marL="3769614" indent="0">
              <a:buNone/>
              <a:defRPr sz="2638"/>
            </a:lvl6pPr>
            <a:lvl7pPr marL="4523537" indent="0">
              <a:buNone/>
              <a:defRPr sz="2638"/>
            </a:lvl7pPr>
            <a:lvl8pPr marL="5277460" indent="0">
              <a:buNone/>
              <a:defRPr sz="2638"/>
            </a:lvl8pPr>
            <a:lvl9pPr marL="6031382" indent="0">
              <a:buNone/>
              <a:defRPr sz="263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3147431" y="7884353"/>
            <a:ext cx="5449895" cy="1665764"/>
          </a:xfrm>
        </p:spPr>
        <p:txBody>
          <a:bodyPr anchor="t">
            <a:normAutofit/>
          </a:bodyPr>
          <a:lstStyle>
            <a:lvl1pPr marL="0" indent="0" algn="ctr">
              <a:buNone/>
              <a:defRPr sz="2309"/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40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506777" y="3903513"/>
            <a:ext cx="17090549" cy="564660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33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7" y="1005278"/>
            <a:ext cx="4210328" cy="854484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506777" y="1005278"/>
            <a:ext cx="12628917" cy="85448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57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6356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9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506775" y="3903511"/>
            <a:ext cx="17089517" cy="56466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4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75" y="1366363"/>
            <a:ext cx="17069608" cy="4513217"/>
          </a:xfrm>
        </p:spPr>
        <p:txBody>
          <a:bodyPr anchor="b">
            <a:normAutofit/>
          </a:bodyPr>
          <a:lstStyle>
            <a:lvl1pPr>
              <a:defRPr sz="65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6775" y="6031418"/>
            <a:ext cx="17069608" cy="2256235"/>
          </a:xfrm>
        </p:spPr>
        <p:txBody>
          <a:bodyPr>
            <a:normAutofit/>
          </a:bodyPr>
          <a:lstStyle>
            <a:lvl1pPr marL="0" indent="0" algn="ctr">
              <a:buNone/>
              <a:defRPr sz="3298">
                <a:solidFill>
                  <a:schemeClr val="bg1">
                    <a:lumMod val="50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06778" y="1019981"/>
            <a:ext cx="17090548" cy="263221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506775" y="3903511"/>
            <a:ext cx="8419624" cy="56466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10177701" y="3903511"/>
            <a:ext cx="8418592" cy="56466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54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06778" y="1019981"/>
            <a:ext cx="17090548" cy="263221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0247" y="3909985"/>
            <a:ext cx="8036156" cy="112136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4287" b="0">
                <a:solidFill>
                  <a:schemeClr val="tx1"/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506776" y="5031346"/>
            <a:ext cx="8419626" cy="45187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547435" y="3909985"/>
            <a:ext cx="8049891" cy="112136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4287" b="0">
                <a:solidFill>
                  <a:schemeClr val="tx1"/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10177701" y="5031346"/>
            <a:ext cx="8418594" cy="45187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3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30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0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77" y="1005276"/>
            <a:ext cx="6489786" cy="3336492"/>
          </a:xfrm>
        </p:spPr>
        <p:txBody>
          <a:bodyPr anchor="b"/>
          <a:lstStyle>
            <a:lvl1pPr algn="ctr">
              <a:defRPr sz="527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8373514" y="1005276"/>
            <a:ext cx="10223810" cy="85448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6776" y="4341768"/>
            <a:ext cx="6489787" cy="5208350"/>
          </a:xfrm>
        </p:spPr>
        <p:txBody>
          <a:bodyPr/>
          <a:lstStyle>
            <a:lvl1pPr marL="0" indent="0" algn="ctr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7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76" y="1005275"/>
            <a:ext cx="9786517" cy="3336496"/>
          </a:xfrm>
        </p:spPr>
        <p:txBody>
          <a:bodyPr anchor="b"/>
          <a:lstStyle>
            <a:lvl1pPr algn="ctr">
              <a:defRPr sz="527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191" y="1005277"/>
            <a:ext cx="5367950" cy="8544842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6809" y="4341769"/>
            <a:ext cx="9786484" cy="5208348"/>
          </a:xfrm>
        </p:spPr>
        <p:txBody>
          <a:bodyPr/>
          <a:lstStyle>
            <a:lvl1pPr marL="0" indent="0" algn="ctr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5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20104105" cy="1130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6778" y="1019981"/>
            <a:ext cx="17090548" cy="2632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6777" y="3903513"/>
            <a:ext cx="17090549" cy="5646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661917" y="9701957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49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6776" y="9701957"/>
            <a:ext cx="1100331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49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37167" y="9701957"/>
            <a:ext cx="1260159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49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45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</p:sldLayoutIdLst>
  <p:txStyles>
    <p:titleStyle>
      <a:lvl1pPr algn="ctr" defTabSz="1507846" rtl="0" eaLnBrk="1" latinLnBrk="0" hangingPunct="1">
        <a:lnSpc>
          <a:spcPct val="90000"/>
        </a:lnSpc>
        <a:spcBef>
          <a:spcPct val="0"/>
        </a:spcBef>
        <a:buNone/>
        <a:defRPr sz="5936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120000"/>
        </a:lnSpc>
        <a:spcBef>
          <a:spcPts val="1649"/>
        </a:spcBef>
        <a:buClr>
          <a:schemeClr val="tx1"/>
        </a:buClr>
        <a:buFont typeface="Arial" panose="020B0604020202020204" pitchFamily="34" charset="0"/>
        <a:buChar char="•"/>
        <a:defRPr sz="329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120000"/>
        </a:lnSpc>
        <a:spcBef>
          <a:spcPts val="824"/>
        </a:spcBef>
        <a:buClr>
          <a:schemeClr val="tx1"/>
        </a:buClr>
        <a:buFont typeface="Arial" panose="020B0604020202020204" pitchFamily="34" charset="0"/>
        <a:buChar char="•"/>
        <a:defRPr sz="296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120000"/>
        </a:lnSpc>
        <a:spcBef>
          <a:spcPts val="824"/>
        </a:spcBef>
        <a:buClr>
          <a:schemeClr val="tx1"/>
        </a:buClr>
        <a:buFont typeface="Arial" panose="020B0604020202020204" pitchFamily="34" charset="0"/>
        <a:buChar char="•"/>
        <a:defRPr sz="263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120000"/>
        </a:lnSpc>
        <a:spcBef>
          <a:spcPts val="824"/>
        </a:spcBef>
        <a:buClr>
          <a:schemeClr val="tx1"/>
        </a:buClr>
        <a:buFont typeface="Arial" panose="020B0604020202020204" pitchFamily="34" charset="0"/>
        <a:buChar char="•"/>
        <a:defRPr sz="230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120000"/>
        </a:lnSpc>
        <a:spcBef>
          <a:spcPts val="824"/>
        </a:spcBef>
        <a:buClr>
          <a:schemeClr val="tx1"/>
        </a:buClr>
        <a:buFont typeface="Arial" panose="020B0604020202020204" pitchFamily="34" charset="0"/>
        <a:buChar char="•"/>
        <a:defRPr sz="230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120000"/>
        </a:lnSpc>
        <a:spcBef>
          <a:spcPts val="824"/>
        </a:spcBef>
        <a:buClr>
          <a:schemeClr val="tx1"/>
        </a:buClr>
        <a:buFont typeface="Arial" panose="020B0604020202020204" pitchFamily="34" charset="0"/>
        <a:buChar char="•"/>
        <a:defRPr sz="230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120000"/>
        </a:lnSpc>
        <a:spcBef>
          <a:spcPts val="824"/>
        </a:spcBef>
        <a:buClr>
          <a:schemeClr val="tx1"/>
        </a:buClr>
        <a:buFont typeface="Arial" panose="020B0604020202020204" pitchFamily="34" charset="0"/>
        <a:buChar char="•"/>
        <a:defRPr sz="230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120000"/>
        </a:lnSpc>
        <a:spcBef>
          <a:spcPts val="824"/>
        </a:spcBef>
        <a:buClr>
          <a:schemeClr val="tx1"/>
        </a:buClr>
        <a:buFont typeface="Arial" panose="020B0604020202020204" pitchFamily="34" charset="0"/>
        <a:buChar char="•"/>
        <a:defRPr sz="230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120000"/>
        </a:lnSpc>
        <a:spcBef>
          <a:spcPts val="824"/>
        </a:spcBef>
        <a:buClr>
          <a:schemeClr val="tx1"/>
        </a:buClr>
        <a:buFont typeface="Arial" panose="020B0604020202020204" pitchFamily="34" charset="0"/>
        <a:buChar char="•"/>
        <a:defRPr sz="230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77;&#1088;&#1077;&#1079;&#1082;&#1072;.&#1086;&#1081;&#1084;&#1103;&#1082;&#1086;&#1085;-&#1086;&#1073;&#1088;.&#1088;&#1092;/wp-content/uploads/2023/09/programma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4628" b="75075"/>
          <a:stretch/>
        </p:blipFill>
        <p:spPr>
          <a:xfrm>
            <a:off x="-82550" y="5870580"/>
            <a:ext cx="19958051" cy="570689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4650" y="722428"/>
            <a:ext cx="18516600" cy="7365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учреждение  «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-Нерский детский сад общеразвивающего вида с приоритетным осуществлением деятельности  по физическому развитию №36 «Березка»</a:t>
            </a:r>
            <a:endParaRPr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036174" y="8899573"/>
            <a:ext cx="8686800" cy="5270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r">
              <a:lnSpc>
                <a:spcPct val="101299"/>
              </a:lnSpc>
              <a:spcBef>
                <a:spcPts val="90"/>
              </a:spcBef>
            </a:pPr>
            <a:r>
              <a:rPr lang="ru-RU" sz="3600" dirty="0">
                <a:latin typeface="Impact" panose="020B0806030902050204" pitchFamily="34" charset="0"/>
                <a:cs typeface="Neue Machina"/>
              </a:rPr>
              <a:t>.</a:t>
            </a:r>
            <a:endParaRPr sz="3600" dirty="0">
              <a:latin typeface="Impact" panose="020B0806030902050204" pitchFamily="34" charset="0"/>
              <a:cs typeface="Neue Machi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90AE7-C98F-C3EC-CEFE-20944A8946DF}"/>
              </a:ext>
            </a:extLst>
          </p:cNvPr>
          <p:cNvSpPr txBox="1"/>
          <p:nvPr/>
        </p:nvSpPr>
        <p:spPr>
          <a:xfrm>
            <a:off x="11271250" y="2759076"/>
            <a:ext cx="7620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Краткая презентация </a:t>
            </a:r>
            <a:br>
              <a:rPr kumimoji="0" lang="ru-RU" altLang="ru-RU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образовательной программы МБДОУ «УНДС ОВ №36 «БЕРЕЗКА»</a:t>
            </a:r>
            <a:br>
              <a:rPr kumimoji="0" lang="ru-RU" altLang="ru-RU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(ОП ДО в соответствии с ФОП)</a:t>
            </a:r>
            <a:endParaRPr lang="ru-RU" sz="36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56FE8AA-5E79-DD56-84B1-C96D36747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6" y="2301875"/>
            <a:ext cx="9661524" cy="712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21A23-6F1F-0B00-CD0B-9DEB4DE20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AE0C9179-106D-E6AB-C786-57DDD3ADD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4212" y="8602663"/>
            <a:ext cx="200818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9B234890-C9C2-CDEC-9F1D-065BD19D411B}"/>
              </a:ext>
            </a:extLst>
          </p:cNvPr>
          <p:cNvSpPr txBox="1">
            <a:spLocks/>
          </p:cNvSpPr>
          <p:nvPr/>
        </p:nvSpPr>
        <p:spPr>
          <a:xfrm>
            <a:off x="16971260" y="4664075"/>
            <a:ext cx="3248433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r>
              <a:rPr lang="ru-RU" sz="3400" b="1" kern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4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C36EFB8-BA2A-D17E-B1A8-432777510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974848" y="570537"/>
            <a:ext cx="14325601" cy="1121737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br>
              <a:rPr lang="ru-RU" altLang="ru-RU" sz="3600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600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обучения и воспитания – </a:t>
            </a:r>
            <a:br>
              <a:rPr lang="ru-RU" altLang="ru-RU" sz="3600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</a:t>
            </a:r>
            <a:br>
              <a:rPr lang="ru-RU" altLang="ru-RU" sz="3200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F174B-7283-33EA-405B-52148D3D204D}"/>
              </a:ext>
            </a:extLst>
          </p:cNvPr>
          <p:cNvSpPr txBox="1"/>
          <p:nvPr/>
        </p:nvSpPr>
        <p:spPr>
          <a:xfrm rot="10800000" flipV="1">
            <a:off x="1670050" y="2872259"/>
            <a:ext cx="14478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Физическое развитие»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«Социально – коммуникативное развитие»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«Познавательное развитие»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«Речевое развитие»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«Художественно – эстетическое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338337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DB490-CAC2-7891-A369-3840103CE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0F48BF5A-6F05-02BE-1656-3B752611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4212" y="8602663"/>
            <a:ext cx="200818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ABC858B8-0564-AE0C-7B4B-E74C149B8F4D}"/>
              </a:ext>
            </a:extLst>
          </p:cNvPr>
          <p:cNvSpPr txBox="1">
            <a:spLocks/>
          </p:cNvSpPr>
          <p:nvPr/>
        </p:nvSpPr>
        <p:spPr>
          <a:xfrm>
            <a:off x="16971260" y="4664075"/>
            <a:ext cx="3248433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r>
              <a:rPr lang="ru-RU" sz="3400" b="1" kern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4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82A93FEA-4A11-EE17-EF1E-3F3003CE1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670047" y="570537"/>
            <a:ext cx="14097001" cy="157893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на этапе завершения освоения образовательной программы </a:t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 концу дошкольного возраста):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A83555-EAE7-48F1-A302-11ACAF6BC6C1}"/>
              </a:ext>
            </a:extLst>
          </p:cNvPr>
          <p:cNvSpPr txBox="1"/>
          <p:nvPr/>
        </p:nvSpPr>
        <p:spPr>
          <a:xfrm>
            <a:off x="1071281" y="2530475"/>
            <a:ext cx="14097001" cy="8586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ребёнка сформированы основные психофизические и нравственно-волевые качества;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владеет основными движениями и элементами спортивных игр, может контролировать свои движение и управлять ими;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ребёнок соблюдает элементарные правила здорового образа жизни и личной гигиены; ребёнок результативно выполняет физические упражнения (общеразвивающие, основные движения, спортивные), участвует в туристских пеших прогулках, осваивает простейшие туристские навыки, ориентируется на местности;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ребёнок проявляет нравственно-волевые качества, самоконтроль и может осуществлять анализ своей двигательной деятельности;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владеет средствами общения и способами взаимодействия со взрослыми и сверстниками; способен понимать и учитывать интересы и чувства других;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владеет речью как средством коммуникации, ведет диалог со взрослыми и сверстниками, использует формулы речевого этикета в соответствии с ситуацией общения, владеет коммуникативно-речевыми умениями;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знает и осмысленно воспринимает литературные произведения различных жанров, имеет предпочтения в жанрах литературы, проявляет интерес к книгам познавательного характера, определяет характеры персонажей, мотивы их поведения, оценивает поступки литературных героев;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обладает начальными знаниями о природном и социальном мире, в котором он живет: элементарными Представлениями из области естествознания, математики, истории, искусства и спорта, информатики и инженерии и тому подобное; о себе, собственной принадлежности и принадлежности других людей к определенному полу, составе семьи, родственных отношениях и взаимосвязях, семейных традициях; об обществе, его национально-культурных ценностях; государстве и принадлежности к нему;</a:t>
            </a:r>
          </a:p>
        </p:txBody>
      </p:sp>
    </p:spTree>
    <p:extLst>
      <p:ext uri="{BB962C8B-B14F-4D97-AF65-F5344CB8AC3E}">
        <p14:creationId xmlns:p14="http://schemas.microsoft.com/office/powerpoint/2010/main" val="4164002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8F7C6-43D5-3966-03B3-CD5375275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8A7FC6CB-179C-3228-7D26-BA596A29B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4212" y="8602663"/>
            <a:ext cx="200818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D5411EB-15F0-4618-B49F-18B12373CEBE}"/>
              </a:ext>
            </a:extLst>
          </p:cNvPr>
          <p:cNvSpPr txBox="1">
            <a:spLocks/>
          </p:cNvSpPr>
          <p:nvPr/>
        </p:nvSpPr>
        <p:spPr>
          <a:xfrm>
            <a:off x="16971260" y="4664075"/>
            <a:ext cx="3248433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r>
              <a:rPr lang="ru-RU" sz="3400" b="1" kern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4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4B06E49-430C-5FDC-E11A-F4204D82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441447" y="570537"/>
            <a:ext cx="15529812" cy="1121738"/>
          </a:xfrm>
        </p:spPr>
        <p:txBody>
          <a:bodyPr>
            <a:normAutofit fontScale="90000"/>
          </a:bodyPr>
          <a:lstStyle/>
          <a:p>
            <a:r>
              <a:rPr kumimoji="0" lang="ru-RU" sz="28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Планируемые результаты на этапе завершения освоения образовательной программы </a:t>
            </a:r>
            <a:b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 концу дошкольного возраста):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0EFB94-5CE9-0F71-1F1A-4B869123B4E4}"/>
              </a:ext>
            </a:extLst>
          </p:cNvPr>
          <p:cNvSpPr txBox="1"/>
          <p:nvPr/>
        </p:nvSpPr>
        <p:spPr>
          <a:xfrm>
            <a:off x="755650" y="2378075"/>
            <a:ext cx="16002000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имеет разнообразные познавательные умения: определяет противоречия, формулирует задачу исследования, использует разные способы и средства проверки предположений: сравнение с эталонами, классификацию, систематизацию, некоторые цифровые средства и другое;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имеет представление о некоторых наиболее ярких представителях живой природы России и планеты, их отличительных признаках, среде обитания, потребностях живой природы, росте и развитии живых существ; свойствах неживой природы, сезонных изменениях в природе, наблюдает за погодой, живыми объектами, имеет сформированный познавательный интерес к природе, осознанно соблюдает правила поведения в природе, знает способы охраны природы, демонстрирует заботливое отношение к ней;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различные технические приемы в свободной художественной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участвует в создании индивидуальных и коллективных творческих работ, тематических композиций к праздничным утренникам и развлечениям, художественных проектах;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самостоятельно выбирает технику и выразительные средства для наиболее точной передачи образа и своего замысла, способен создавать сложные объекты и композиции, преобразовывать и использовать с учётом игровой ситуации; ребёнок владеет разными формами и видами игры, различает условную и реальную ситуации, предлагает и объясняет замысел игры, комбинирует сюжеты на основе реальных, вымышленных событий, выполняет несколько ролей в одной игре, подбирает разные средства для создания игровых образов, согласовывает свои интересы с интересами партнеров по игре, управляет персонажами в режиссерской игре;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проявляет интерес к игровому экспериментированию с предметами, к развивающим и познавательным играм, в играх с готовым содержанием и правилами может объяснить содержание и правила игры другим детям, в совместной игре следит за точным выполнением правил всеми участниками;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способен планировать свои действия, направленные на достижение конкретной цели;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демонстрирует деятельности и элементы готовности к школьному обучению.</a:t>
            </a:r>
          </a:p>
        </p:txBody>
      </p:sp>
    </p:spTree>
    <p:extLst>
      <p:ext uri="{BB962C8B-B14F-4D97-AF65-F5344CB8AC3E}">
        <p14:creationId xmlns:p14="http://schemas.microsoft.com/office/powerpoint/2010/main" val="110811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D12C8-4211-2ABC-F39A-331800BFF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79020674-067C-31BD-26A5-55B1F454C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4212" y="8602663"/>
            <a:ext cx="200818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72F27508-CF73-44DE-ADAB-4BDD0E894727}"/>
              </a:ext>
            </a:extLst>
          </p:cNvPr>
          <p:cNvSpPr txBox="1">
            <a:spLocks/>
          </p:cNvSpPr>
          <p:nvPr/>
        </p:nvSpPr>
        <p:spPr>
          <a:xfrm>
            <a:off x="16971260" y="4664075"/>
            <a:ext cx="3248433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r>
              <a:rPr lang="ru-RU" sz="3400" b="1" kern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4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C54BA9FA-13BA-0E14-0988-82A82D4E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060448" y="570536"/>
            <a:ext cx="14325601" cy="81693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ПРОГРАММЫ, ФОРМИРУЕМАЯ УЧАСТНИКАМИ ОБРАЗОВАТЕЛЬНЫХ ОТНОШЕНИЙ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1EE1E-260A-66D7-7E2C-E81406965583}"/>
              </a:ext>
            </a:extLst>
          </p:cNvPr>
          <p:cNvSpPr txBox="1"/>
          <p:nvPr/>
        </p:nvSpPr>
        <p:spPr>
          <a:xfrm>
            <a:off x="450850" y="2225675"/>
            <a:ext cx="16992600" cy="920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освоения Программы «STEM-ОБРАЗОВАНИЕ ДЕТЕЙ ДОШКОЛЬНОГО ВОЗРАСТА»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программы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«STEM-ОБРАЗОВАНИЕ ДЕТЕЙ ДОШКОЛЬНОГО ВОЗРАСТА» является развитие интеллектуальных способностей детей в процессе познавательной деятельности и вовлечения в научно-техническое творчество.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освоения программы ребёнок способен проявлять инициативу и самостоятельность в разной деятельности — игре, общении, познавательно исследовательской деятельности, конструировании и пр. 36 Ребёнок, осваивающий программу, обладает развитым воображением, которое реализуется в разных видах деятельности, в конструировании, создании собственных образцов, творческих фантазиях и пр.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освоения программы ребёнок получает опыт положительного отношения к миру, к разным видам труда, другим людям и самому себе, обладает чувством собственного достоинства.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взаимодействуя со сверстниками и взрослыми, дошкольник овладевает способностью договариваться, учитывать интересы и чувства других, сопереживать неудачам и радоваться успехам других.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ребёнок получает возможность адекватно проявлять свои чувства, в том числе чувство веры в себя, стараться разрешать конфликты.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Парциальная программа дошкольного образования для детей от 3 до 7 лет «Я художник»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региональным компонентом: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 результате целенаправленного духовно-нравственного воспитания и художественно эстетического развития у детей должны быть сформированы такое усвоение основ художественной культуры, нравственного поведения и нравственных качеств, которые: - максимально развивают интеллектуально - творческий потенциал каждого ребенка; формируют интеллектуальные и сенсомоторные способности.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Типовая региональная программа «КЭНЧЭЭРИ»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результате реализации программы происходит:  повышение уровня физической подготовленности ребенка; повышение реального уровня развития ребенка и степень его соответствия возрастным нормам; развитие морально-волевых качеств повышение потребности физического и нравственного совершенствования детей дошкольного возраста; повышение интереса к элементам различных видов спорта, в том числе национальных.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91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962B5-01C7-55DB-B0DF-27347EB3E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93C16D13-C267-DA24-3010-BE5A34679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4212" y="8602663"/>
            <a:ext cx="200818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87DB4619-CAC3-5F9D-61FB-D80FC92B0FE1}"/>
              </a:ext>
            </a:extLst>
          </p:cNvPr>
          <p:cNvSpPr txBox="1">
            <a:spLocks/>
          </p:cNvSpPr>
          <p:nvPr/>
        </p:nvSpPr>
        <p:spPr>
          <a:xfrm>
            <a:off x="16971260" y="4664075"/>
            <a:ext cx="3248433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r>
              <a:rPr lang="ru-RU" sz="3400" b="1" kern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4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08ECC39-FE0A-1417-0B22-6204F8FE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222250" y="570537"/>
            <a:ext cx="17907000" cy="81693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ПРОГРАММЫ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99F87-4A2C-BFAE-69B2-77CA9032962F}"/>
              </a:ext>
            </a:extLst>
          </p:cNvPr>
          <p:cNvSpPr txBox="1"/>
          <p:nvPr/>
        </p:nvSpPr>
        <p:spPr>
          <a:xfrm>
            <a:off x="984250" y="2682875"/>
            <a:ext cx="165354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задачи и содержание образования (обучения и воспитания) по образовательным областям, полностью соответствует ФОП, с учетом положений программы «ОТ РОЖДЕНИЯ ДО ШКОЛЫ», расширяющих содержание ФОП ДО. Такой подход к формированию Программы обеспечивает выполнение требования ст.12, п.6 Закона «Об образовании» о необходимости обеспечить содержание и планируемые результаты разработанных образовательными организациями образовательных программ, не ниже соответствующих содержания и планируемых результатов федеральной программы дошкольного образования.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Согласно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а) пункта 2.11.2. ФГОС ДО, содержательный раздел Программы должен включать 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методических пособий, обеспечивающих реализацию данного содержания.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Поэтому, в соответствии с ФГОС ДО, для каждой образовательной области, даны перечни пособий, способствующих реализации соответствующего раздела Программы.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Программе дается широкий перечень пособий, что создает педагогам возможность выбора. В соответствии с Законом об образовании (ст. 47, п. 3) , в каждой группе педагоги, реализующие Программу, самостоятельно выбирают из предложенного перечня методические пособия с учетом возрастных и индивидуальных особенностей воспитанников их группы, специфики их образовательных потребностей и интересов, а также в зависимости от своих предпочтений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3430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A4F6B-134E-452B-77D9-1230B6CB7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48CBAE28-A2FC-3F0D-46BA-B58C7F35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4212" y="8602663"/>
            <a:ext cx="200818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911AA2B9-FA4C-431A-C069-2BB7DE155203}"/>
              </a:ext>
            </a:extLst>
          </p:cNvPr>
          <p:cNvSpPr txBox="1">
            <a:spLocks/>
          </p:cNvSpPr>
          <p:nvPr/>
        </p:nvSpPr>
        <p:spPr>
          <a:xfrm>
            <a:off x="16971260" y="4664075"/>
            <a:ext cx="3248433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r>
              <a:rPr lang="ru-RU" sz="3400" b="1" kern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4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0CB4078-9229-AF46-6726-68340F0BE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450" y="16540"/>
            <a:ext cx="12649200" cy="55399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2A355-FA85-A797-0CFB-3796FECCD4C3}"/>
              </a:ext>
            </a:extLst>
          </p:cNvPr>
          <p:cNvSpPr txBox="1"/>
          <p:nvPr/>
        </p:nvSpPr>
        <p:spPr>
          <a:xfrm>
            <a:off x="1441450" y="1311275"/>
            <a:ext cx="1372683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 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844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FD413-356E-82F2-4CF2-9D5972106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7749CD2-506C-8CB5-9B28-B21FFFD5D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4212" y="8602663"/>
            <a:ext cx="200818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2E1DE689-B31D-F2E2-CBD3-96E5A2383F66}"/>
              </a:ext>
            </a:extLst>
          </p:cNvPr>
          <p:cNvSpPr txBox="1">
            <a:spLocks/>
          </p:cNvSpPr>
          <p:nvPr/>
        </p:nvSpPr>
        <p:spPr>
          <a:xfrm>
            <a:off x="16971260" y="4664075"/>
            <a:ext cx="3248433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r>
              <a:rPr lang="ru-RU" sz="3400" b="1" kern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4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886428D-8208-CDF5-9487-EC919AA7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850" y="320674"/>
            <a:ext cx="11321799" cy="129540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ХАРАКТЕРИСТИКИ СОДЕРЖАНИЯ ПРОГРАММЫ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5E512B-EDC7-FE80-BCB1-EE70BE7C7DE5}"/>
              </a:ext>
            </a:extLst>
          </p:cNvPr>
          <p:cNvSpPr txBox="1"/>
          <p:nvPr/>
        </p:nvSpPr>
        <p:spPr>
          <a:xfrm>
            <a:off x="755650" y="2682875"/>
            <a:ext cx="16002000" cy="5174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«УНДС ОВ №36 «Березка» реализовывает такие инновационные проекты как: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проект «Одаренный ребенок», подпроект «Шахматы детям» (приказ МО РС(Я) от 25.05.2015 г. № 01-16/2077) 2. Всероссийский проект «STEM-образование» (приказ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РС(Я) №01-09/147 от 31.01.2018 г.) 3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Всероссийский лонгитюдный проект исследования детства «Растем вместе», республиканский научно-исследовательский проект «Растем с Якутией» (приках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РС(Я) от 20.09.2021 г. №01-03/1575)</a:t>
            </a:r>
          </a:p>
        </p:txBody>
      </p:sp>
    </p:spTree>
    <p:extLst>
      <p:ext uri="{BB962C8B-B14F-4D97-AF65-F5344CB8AC3E}">
        <p14:creationId xmlns:p14="http://schemas.microsoft.com/office/powerpoint/2010/main" val="1352485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484F2-FC58-5795-AF63-58A6D1CFD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E81C6ACE-77D8-11C6-43BF-CA48512E7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4212" y="8602663"/>
            <a:ext cx="200818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4F3478ED-6DED-6953-E930-BFADBE261CC8}"/>
              </a:ext>
            </a:extLst>
          </p:cNvPr>
          <p:cNvSpPr txBox="1">
            <a:spLocks/>
          </p:cNvSpPr>
          <p:nvPr/>
        </p:nvSpPr>
        <p:spPr>
          <a:xfrm>
            <a:off x="16971260" y="4664075"/>
            <a:ext cx="3248433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r>
              <a:rPr lang="ru-RU" sz="3400" b="1" kern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4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DAD9DAA-E2B4-6956-F5BA-754C3E72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650" y="524818"/>
            <a:ext cx="12192000" cy="154845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8D6AD-7611-69B7-651D-6BAB340E8129}"/>
              </a:ext>
            </a:extLst>
          </p:cNvPr>
          <p:cNvSpPr txBox="1"/>
          <p:nvPr/>
        </p:nvSpPr>
        <p:spPr>
          <a:xfrm>
            <a:off x="603250" y="2225675"/>
            <a:ext cx="15621000" cy="901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 (далее Программа воспитания) детей раннего и дошкольного возраста 2-7 лет составлена на основе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рабочей программы воспитания (ФОП ДО), основана на воплощении национального воспитательного идеала, который понимается как высшая цель образования, нравственное (идеальное) представление о человеке.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Программа воспитания предусматривает приобщение детей к традиционным ценностям российского общества –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воспитания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цель воспитания в ДОО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личностное развитие каждого ребёнка с учётом его индивидуальности и создание условий для позитивной социализации детей на основе традиционных ценностей российского общества, что предполагает: </a:t>
            </a:r>
          </a:p>
          <a:p>
            <a:pPr marL="457200" indent="-457200"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первоначальных представлений о традиционных ценностях российского народа, социально приемлемых нормах и правилах поведения; </a:t>
            </a:r>
          </a:p>
          <a:p>
            <a:pPr marL="457200" indent="-457200"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формирование ценностного отношения к окружающему миру (природному и социокультурному), другим людям, самому себе; </a:t>
            </a:r>
          </a:p>
          <a:p>
            <a:pPr marL="457200" indent="-457200"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становление первичного опыта деятельности и поведения в соответствии с традиционными ценностями, принятыми в обществе нормами и правилами.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задачи воспитания в ДОО: </a:t>
            </a:r>
          </a:p>
          <a:p>
            <a:pPr marL="457200" indent="-457200"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развитию личности, основанному на принятых в обществе представлениях о добре и зле, должном и недопустимом; </a:t>
            </a:r>
          </a:p>
          <a:p>
            <a:pPr marL="457200" indent="-457200"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способствовать становлению нравственности, основанной на духовных отечественных традициях, внутренней установке личности поступать согласно своей совести;</a:t>
            </a:r>
          </a:p>
          <a:p>
            <a:pPr marL="457200" indent="-457200"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создавать условия для развития и реализации личностного потенциала ребёнка, его готовности к творческому самовыражению и саморазвитию, самовоспитанию; 4) осуществлять поддержку позитивной социализации ребёнка посредством проектирования и принятия уклада, воспитывающей среды, создания воспитывающих общностей. </a:t>
            </a:r>
          </a:p>
          <a:p>
            <a:pPr marL="457200" indent="-457200">
              <a:buAutoNum type="arabicParenR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части, формируемой участниками образовательных отношений</a:t>
            </a:r>
          </a:p>
          <a:p>
            <a:pPr marL="457200" indent="-457200">
              <a:buAutoNum type="arabicParenR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Программы, формируемая участниками образовательных отношений (педагогами, воспитанниками, родителями), учитывает интересы и потребности всех участников образовательных отношений. –</a:t>
            </a:r>
          </a:p>
          <a:p>
            <a:pPr marL="457200" indent="-457200"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Указанная часть Программы ориентирована: на формирование у ребенка чувства любви к Родине, воспитания у него эмоционально-положительного отношения к тем местам, где он живет; - воспитание умения видеть и осознавать красоту окружающей жизни, желания узнать больше об особенностях края: населяющих народах, его истории, природе, природных ресурсах. Формирование понятий о роли человека в охране и воспроизводстве окружающей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3200531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CEFB6-E955-CD74-FE63-E58F723DE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99CFDCD-BBFB-4A9F-6010-B8441DDAB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4212" y="8602663"/>
            <a:ext cx="200818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95B66C76-FBE9-CD53-90FB-58F12F0A1A04}"/>
              </a:ext>
            </a:extLst>
          </p:cNvPr>
          <p:cNvSpPr txBox="1">
            <a:spLocks/>
          </p:cNvSpPr>
          <p:nvPr/>
        </p:nvSpPr>
        <p:spPr>
          <a:xfrm>
            <a:off x="16971260" y="4664075"/>
            <a:ext cx="3248433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r>
              <a:rPr lang="ru-RU" sz="3400" b="1" kern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4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B2D2683-F788-708A-B96F-34D5DF07B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27050" y="570537"/>
            <a:ext cx="17754600" cy="2721938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ru-RU" sz="2400" b="1" i="0" u="none" strike="noStrike" kern="5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br>
              <a:rPr kumimoji="0" lang="ru-RU" sz="2400" b="1" i="0" u="none" strike="noStrike" kern="5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kumimoji="0" lang="ru-RU" sz="2400" b="1" i="0" u="none" strike="noStrike" kern="5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Общая цель воспитания  в ДОУ</a:t>
            </a:r>
            <a:r>
              <a:rPr kumimoji="0" lang="ru-RU" sz="2400" b="0" i="0" u="none" strike="noStrike" kern="5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 личностное развитие каждого ребенка с учетом его индивидуальности и создание условий для позитивной социализации  детей на основе традиционных ценностей российского общества, что предполагает:</a:t>
            </a:r>
            <a:br>
              <a:rPr kumimoji="0" lang="ru-RU" sz="2400" b="0" i="0" u="none" strike="noStrike" kern="5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kumimoji="0" lang="ru-RU" sz="2400" b="0" i="0" u="none" strike="noStrike" kern="5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формирование первоначальных представлений о традиционных ценностях российского народа, социально приемлемых нормах и правилах поведения;</a:t>
            </a:r>
            <a:br>
              <a:rPr kumimoji="0" lang="ru-RU" sz="2400" b="0" i="0" u="none" strike="noStrike" kern="5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kumimoji="0" lang="ru-RU" sz="2400" b="0" i="0" u="none" strike="noStrike" kern="5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формирование ценностного отношения к окружающему миру (природному и социокультурному), другим людям, себе;</a:t>
            </a:r>
            <a:br>
              <a:rPr kumimoji="0" lang="ru-RU" sz="2400" b="0" i="0" u="none" strike="noStrike" kern="5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kumimoji="0" lang="ru-RU" sz="2400" b="0" i="0" u="none" strike="noStrike" kern="5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становление первичного опыта деятельности и поведения в соответствии с традиционными ценностями, принятыми в обществе нормами и правилами  (п..29.2.1.1 ФОП ДО)</a:t>
            </a:r>
            <a:br>
              <a:rPr kumimoji="0" lang="ru-RU" sz="2400" b="0" i="0" u="none" strike="noStrike" kern="5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br>
              <a:rPr kumimoji="0" lang="ru-RU" sz="2400" b="0" i="0" u="none" strike="noStrike" kern="5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9BEC3-C645-340C-AF8F-560A29E0B999}"/>
              </a:ext>
            </a:extLst>
          </p:cNvPr>
          <p:cNvSpPr txBox="1"/>
          <p:nvPr/>
        </p:nvSpPr>
        <p:spPr>
          <a:xfrm>
            <a:off x="298450" y="3292476"/>
            <a:ext cx="16840200" cy="3903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5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Общие задачи воспитания</a:t>
            </a:r>
            <a:r>
              <a:rPr kumimoji="0" lang="ru-RU" sz="2400" b="0" i="0" u="none" strike="noStrike" kern="5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5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kumimoji="0" lang="ru-RU" sz="2400" b="0" i="0" u="none" strike="noStrike" kern="5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развитию личности , основанному на принятых в обществе представлениях о добре и зле, должном и недопустимом: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становлению нравственности , основанной на духовных отечественных традициях, внутренней установке личности поступать согласно своей совести: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развития и реализации личностного потенциала ребенка, его готовности  к творческому самовыражению и саморазвитию, самовоспитанию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поддержку позитивной социализации ребенка посредством проектирования и принятия уклада, воспитывающей среды, создание воспитывающих общностей. (п.29.2.1.2 ФОП ДО).</a:t>
            </a:r>
          </a:p>
        </p:txBody>
      </p:sp>
    </p:spTree>
    <p:extLst>
      <p:ext uri="{BB962C8B-B14F-4D97-AF65-F5344CB8AC3E}">
        <p14:creationId xmlns:p14="http://schemas.microsoft.com/office/powerpoint/2010/main" val="3740258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25C3C-10E3-280E-DE54-DCBE5CD0D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382E579-B7FA-7B52-9721-017062C28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4212" y="8602663"/>
            <a:ext cx="200818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B54A8531-68D2-E1BF-D444-E073E9A85D26}"/>
              </a:ext>
            </a:extLst>
          </p:cNvPr>
          <p:cNvSpPr txBox="1">
            <a:spLocks/>
          </p:cNvSpPr>
          <p:nvPr/>
        </p:nvSpPr>
        <p:spPr>
          <a:xfrm>
            <a:off x="16971260" y="4664075"/>
            <a:ext cx="3248433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r>
              <a:rPr lang="ru-RU" sz="3400" b="1" kern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4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FEDC084-E1FB-B5B0-D9C6-8AD0F97B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450" y="16540"/>
            <a:ext cx="12649200" cy="55399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воспитания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9E16A-9037-9DC9-7060-F527F2FE201E}"/>
              </a:ext>
            </a:extLst>
          </p:cNvPr>
          <p:cNvSpPr txBox="1"/>
          <p:nvPr/>
        </p:nvSpPr>
        <p:spPr>
          <a:xfrm>
            <a:off x="1898650" y="777875"/>
            <a:ext cx="14571956" cy="752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5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Направления воспитания</a:t>
            </a:r>
            <a:endParaRPr kumimoji="0" lang="ru-RU" sz="2400" b="0" i="0" u="none" strike="noStrike" kern="5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5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Патриотическое направление воспитания</a:t>
            </a:r>
          </a:p>
          <a:p>
            <a:pPr marL="2286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Духовно-нравственное направление воспитания</a:t>
            </a:r>
          </a:p>
          <a:p>
            <a:pPr marL="4572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Социальное направление воспитания</a:t>
            </a:r>
          </a:p>
          <a:p>
            <a:pPr marL="4572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Познавательное направление воспитания</a:t>
            </a:r>
          </a:p>
          <a:p>
            <a:pPr marL="4572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Физическое и оздоровительное направление воспитания</a:t>
            </a:r>
          </a:p>
          <a:p>
            <a:pPr marL="4572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Трудовое направление воспитания</a:t>
            </a:r>
          </a:p>
          <a:p>
            <a:pPr marL="4572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Эстетическое направление воспитания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Концептуальные положения воспитательной системы ДОУ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общей культуры, духовно-нравственных ценностей,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воспитанников,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комфортных, безопасных условий для  всестороннего развития, воспитания детей, их успешной социализации,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сплочение и консолидация коллектива ДОУ, укрепление социальной солидарности, повышение доверия личности, к жизни в России, согражданам, коллегам, обществу, настоящему и будущему малой Родины, Российской Федерации, на основе базовых ценностей Российского гражданского общества и развитие у подрастающего поколения навыков позитивной социализации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194438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s://bba0816e-594a-4120-b78a-386548177f64.selcdn.net/unsafe/fit-in/1024x1024/smart/https:/782329.selcdn.ru/leonardo/uploadsForSiteId/201093/content/e77f0597-c0b2-412c-8967-1b2222e404e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bba0816e-594a-4120-b78a-386548177f64.selcdn.net/unsafe/fit-in/1024x1024/smart/https:/782329.selcdn.ru/leonardo/uploadsForSiteId/201093/content/e77f0597-c0b2-412c-8967-1b2222e404e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60450" y="6171957"/>
            <a:ext cx="7491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600" dirty="0">
              <a:latin typeface="Impact" panose="020B080603090205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r="-264" b="70974"/>
          <a:stretch/>
        </p:blipFill>
        <p:spPr>
          <a:xfrm>
            <a:off x="155575" y="95444"/>
            <a:ext cx="20085050" cy="3513138"/>
          </a:xfrm>
          <a:prstGeom prst="rect">
            <a:avLst/>
          </a:prstGeom>
        </p:spPr>
      </p:pic>
      <p:sp>
        <p:nvSpPr>
          <p:cNvPr id="15" name="Объект 1"/>
          <p:cNvSpPr txBox="1">
            <a:spLocks/>
          </p:cNvSpPr>
          <p:nvPr/>
        </p:nvSpPr>
        <p:spPr>
          <a:xfrm>
            <a:off x="4806373" y="312738"/>
            <a:ext cx="12192000" cy="237013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4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algn="just"/>
            <a:endParaRPr lang="ru-RU" sz="24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36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Образовательная программа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дошкольного образовательного учреждения –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локальный нормативный акт, определяющий содержание дошкольного образования в дошкольном образовательном учреждении </a:t>
            </a:r>
          </a:p>
          <a:p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03C72-F8FD-8A29-4707-726913157593}"/>
              </a:ext>
            </a:extLst>
          </p:cNvPr>
          <p:cNvSpPr txBox="1"/>
          <p:nvPr/>
        </p:nvSpPr>
        <p:spPr>
          <a:xfrm>
            <a:off x="1060450" y="3444875"/>
            <a:ext cx="18211800" cy="532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на основе: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 (далее ФОП ДО),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государственного образовательного стандарта дошкольного образования (далее – ФГОС ДО)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нормативных правовых актов, содержащих обязательные требования к условиям организации дошкольного образования, а также в соответствии с федеральными, региональными, муниципальными нормативными документами и локальными нормативными актами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E0E17-0E20-931C-8235-94E7CE82D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4C64FBDF-CFA0-3640-B3AB-00443808D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4212" y="8602663"/>
            <a:ext cx="200818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FFDF8C07-DCA7-B5F7-1501-7AC86DAD9B6C}"/>
              </a:ext>
            </a:extLst>
          </p:cNvPr>
          <p:cNvSpPr txBox="1">
            <a:spLocks/>
          </p:cNvSpPr>
          <p:nvPr/>
        </p:nvSpPr>
        <p:spPr>
          <a:xfrm>
            <a:off x="16971260" y="4664075"/>
            <a:ext cx="3248433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r>
              <a:rPr lang="ru-RU" sz="3400" b="1" kern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4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517413E-946E-44B5-20B0-EC51136B7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20674"/>
            <a:ext cx="16459200" cy="1828801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25.11.2022 N 1028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 утверждении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образования"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(Зарегистрировано в Минюсте России 28.12.2022 N 71847)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218B6A-96A2-3A4D-2CC3-90CCAD975FAE}"/>
              </a:ext>
            </a:extLst>
          </p:cNvPr>
          <p:cNvSpPr txBox="1"/>
          <p:nvPr/>
        </p:nvSpPr>
        <p:spPr>
          <a:xfrm>
            <a:off x="3422650" y="3521075"/>
            <a:ext cx="11745632" cy="1365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u="sng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https://березка.оймякон-обр.рф/wp-content/uploads/2023/09/programma.pdf</a:t>
            </a:r>
            <a:r>
              <a:rPr lang="ru-RU" sz="40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1640314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1DBA2-E37F-86AC-C983-126260AE9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CD5DE4DD-349D-60CD-8F4B-E63BA173C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4212" y="8602663"/>
            <a:ext cx="200818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AD0858D4-354A-F6AB-4530-19A17BFE8A6A}"/>
              </a:ext>
            </a:extLst>
          </p:cNvPr>
          <p:cNvSpPr txBox="1">
            <a:spLocks/>
          </p:cNvSpPr>
          <p:nvPr/>
        </p:nvSpPr>
        <p:spPr>
          <a:xfrm>
            <a:off x="16971260" y="4664075"/>
            <a:ext cx="3248433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r>
              <a:rPr lang="ru-RU" sz="3400" b="1" kern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4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D454FB0-33F7-92A5-14B6-0E6BF36AB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850" y="320674"/>
            <a:ext cx="12496800" cy="91440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УСЛОВИЯ РЕАЛИЗАЦИИ ПРОГРАММЫ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785EB-108B-E79F-2BF4-4F1E10DCE708}"/>
              </a:ext>
            </a:extLst>
          </p:cNvPr>
          <p:cNvSpPr txBox="1"/>
          <p:nvPr/>
        </p:nvSpPr>
        <p:spPr>
          <a:xfrm>
            <a:off x="2279650" y="2149475"/>
            <a:ext cx="136398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укомплектован педагогами на 100 % согласно новому штатному расписанию.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 МБДОУ «УНДС №36 «Березка» насчитывает 15 педагогов, из них: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–1;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воспитатели –10;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ФВ – 1; педагог ДО – 1;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-1;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– 1;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– 1 (внутреннее совмещение).</a:t>
            </a:r>
          </a:p>
        </p:txBody>
      </p:sp>
    </p:spTree>
    <p:extLst>
      <p:ext uri="{BB962C8B-B14F-4D97-AF65-F5344CB8AC3E}">
        <p14:creationId xmlns:p14="http://schemas.microsoft.com/office/powerpoint/2010/main" val="313271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r="-264" b="70974"/>
          <a:stretch/>
        </p:blipFill>
        <p:spPr>
          <a:xfrm>
            <a:off x="109009" y="0"/>
            <a:ext cx="20085050" cy="14818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r="-264" b="70974"/>
          <a:stretch/>
        </p:blipFill>
        <p:spPr>
          <a:xfrm>
            <a:off x="132292" y="7937"/>
            <a:ext cx="20085050" cy="229393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31950" y="168275"/>
            <a:ext cx="160782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ctr">
              <a:lnSpc>
                <a:spcPct val="100000"/>
              </a:lnSpc>
              <a:spcBef>
                <a:spcPts val="95"/>
              </a:spcBef>
            </a:pPr>
            <a:r>
              <a:rPr lang="ru-RU" sz="32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</a:t>
            </a:r>
            <a:endParaRPr sz="3200" b="1" spc="-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1956E1-F371-58B8-65DF-274AD65366DB}"/>
              </a:ext>
            </a:extLst>
          </p:cNvPr>
          <p:cNvSpPr txBox="1"/>
          <p:nvPr/>
        </p:nvSpPr>
        <p:spPr>
          <a:xfrm>
            <a:off x="527050" y="2991160"/>
            <a:ext cx="18821400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Основная образовательная программа (далее Программа) Муниципального бюджетного дошкольного образовательного учреждения «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-Нерский детский сад общеразвивающего вида с приоритетным осуществлением деятельности по физическому развитию №36 «Березка» муниципального района «Оймяконский улус» разработана в соответствии с Федеральной образовательной программой ДО и ФГОС ДО.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Программа обеспечивает разностороннее развитие детей в возрасте от 2 месяцев до 7 лет с учётом их возрастных и индивидуальных особенностей по основным направлениям: социально-коммуникативному, художественно-эстетическому и физическому.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Используются парциальные программы: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Парциальная модульная программа познавательному, развития речевому, интеллектуальных способностей в процессе познавательной деятельности и вовлечения в научно техническое творчество «STEM-образование для детей дошкольного и младшего школьного возраста» под редакцией Т.В.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Волосовец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В.А. Марковой, С.А. Аверина.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Типовая региональная программа «КЭНЧЭЭРИ».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Парциальная программа дошкольного образования для детей от 3 до 7 лет «Я-художник» с региональным компонентом автор О.Н. Степанова.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Программа состоит из обязательной части и части, формируемой участниками образовательных отношений (далее – вариативная часть). Обе части являются взаимодополняющими и необходимыми с точки зрения реализации требований ФГОС ДО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496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03667-8EC3-D862-FF19-B1D8B29F9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23AA47F9-E254-9534-8ED5-DE454C826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4212" y="8602663"/>
            <a:ext cx="200818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4358839F-627D-2A74-8AA7-B84B3F64718E}"/>
              </a:ext>
            </a:extLst>
          </p:cNvPr>
          <p:cNvSpPr txBox="1">
            <a:spLocks/>
          </p:cNvSpPr>
          <p:nvPr/>
        </p:nvSpPr>
        <p:spPr>
          <a:xfrm>
            <a:off x="16971260" y="4664075"/>
            <a:ext cx="3248433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r>
              <a:rPr lang="ru-RU" sz="3400" b="1" kern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4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506A9BF-9829-0706-B44D-5352FA5F6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650" y="16540"/>
            <a:ext cx="5301999" cy="553998"/>
          </a:xfrm>
        </p:spPr>
        <p:txBody>
          <a:bodyPr>
            <a:normAutofit fontScale="90000"/>
          </a:bodyPr>
          <a:lstStyle/>
          <a:p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25D28D-F021-59E3-9398-89F4286686EF}"/>
              </a:ext>
            </a:extLst>
          </p:cNvPr>
          <p:cNvSpPr txBox="1"/>
          <p:nvPr/>
        </p:nvSpPr>
        <p:spPr>
          <a:xfrm>
            <a:off x="1212850" y="1311275"/>
            <a:ext cx="16078200" cy="7390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Программа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направлена на выполнение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Указов Президента Российской Федерации: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07.05.2018 № 204 «О национальных целях и стратегических задачах развития Российской Федерации на период до 2024 года», 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21.07.2020 № 474 «О национальных целях развития Российской Федерации на период до 2030 года», 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02.07.2021 № 400 «О Стратегии национальной безопасности Российской Федерации», 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09.11.2022 № 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</p:txBody>
      </p:sp>
    </p:spTree>
    <p:extLst>
      <p:ext uri="{BB962C8B-B14F-4D97-AF65-F5344CB8AC3E}">
        <p14:creationId xmlns:p14="http://schemas.microsoft.com/office/powerpoint/2010/main" val="207548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9BF49-9BED-E06C-2D5C-BB7BC8712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707C038F-9CF9-20A7-1210-E21D672A6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4212" y="8602663"/>
            <a:ext cx="200818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001D8777-7971-2DB0-D36F-6FD52251D549}"/>
              </a:ext>
            </a:extLst>
          </p:cNvPr>
          <p:cNvSpPr txBox="1">
            <a:spLocks/>
          </p:cNvSpPr>
          <p:nvPr/>
        </p:nvSpPr>
        <p:spPr>
          <a:xfrm>
            <a:off x="16971260" y="4664075"/>
            <a:ext cx="3248433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r>
              <a:rPr lang="ru-RU" sz="3400" b="1" kern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4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FC2090B0-B1CA-D2BF-043B-7484A1BF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650" y="16540"/>
            <a:ext cx="5301999" cy="553998"/>
          </a:xfrm>
        </p:spPr>
        <p:txBody>
          <a:bodyPr>
            <a:normAutofit fontScale="90000"/>
          </a:bodyPr>
          <a:lstStyle/>
          <a:p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8A041-D865-D562-00E2-5A543373EF76}"/>
              </a:ext>
            </a:extLst>
          </p:cNvPr>
          <p:cNvSpPr txBox="1"/>
          <p:nvPr/>
        </p:nvSpPr>
        <p:spPr>
          <a:xfrm>
            <a:off x="755650" y="1616076"/>
            <a:ext cx="1621561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Программа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позволяет реализовать: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обучение и воспитание ребенка дошкольного возраста как гражданина Российской Федерации,  формирование основ его гражданской и культурной идентичности на соответствующем его возрасту  содержании доступными средствами;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создание единого ядра содержания дошкольного образования (далее - ДО), ориентированного на 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 культуру своей семьи, большой и малой Родины;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 создание единого федерального образовательного пространства воспитания и обучения детей от  рождения до поступления в общеобразовательную организацию, обеспечивающего ребенку и его  родителям (законным представителям) равные, качественные условия ДО, вне зависимости от места  проживания.</a:t>
            </a:r>
          </a:p>
        </p:txBody>
      </p:sp>
    </p:spTree>
    <p:extLst>
      <p:ext uri="{BB962C8B-B14F-4D97-AF65-F5344CB8AC3E}">
        <p14:creationId xmlns:p14="http://schemas.microsoft.com/office/powerpoint/2010/main" val="260043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2E869-02BB-7366-7888-DF5DE3401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62E50BD-F542-E12D-CD96-6B72DCADD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r="-264" b="70974"/>
          <a:stretch/>
        </p:blipFill>
        <p:spPr>
          <a:xfrm>
            <a:off x="109009" y="0"/>
            <a:ext cx="20085050" cy="14818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07E1BD-338A-D7D2-38FA-4FA8C6770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r="-264" b="70974"/>
          <a:stretch/>
        </p:blipFill>
        <p:spPr>
          <a:xfrm>
            <a:off x="132292" y="7937"/>
            <a:ext cx="20085050" cy="2293938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C05D001A-DB2F-60AA-5E08-E610F6B3A9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1950" y="168275"/>
            <a:ext cx="160782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ctr">
              <a:lnSpc>
                <a:spcPct val="100000"/>
              </a:lnSpc>
              <a:spcBef>
                <a:spcPts val="95"/>
              </a:spcBef>
            </a:pPr>
            <a:r>
              <a:rPr lang="ru-RU" sz="32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Программы</a:t>
            </a:r>
            <a:endParaRPr sz="3200" b="1" spc="-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FA5CE7-8837-54EA-E983-10600CB2342C}"/>
              </a:ext>
            </a:extLst>
          </p:cNvPr>
          <p:cNvSpPr txBox="1"/>
          <p:nvPr/>
        </p:nvSpPr>
        <p:spPr>
          <a:xfrm>
            <a:off x="527050" y="2991160"/>
            <a:ext cx="188214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54038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Цель Программы -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 (п.41.1. ФОП  ДО).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Times New Roman" panose="02020603050405020304" pitchFamily="18" charset="0"/>
              <a:cs typeface="+mn-cs"/>
            </a:endParaRPr>
          </a:p>
          <a:p>
            <a:pPr marL="0" marR="0" lvl="0" indent="54038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Задачи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разработаны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 основе ФГОС ДО (п.1.6. ФГОС ДО), уточнены и расширены в ФОП ДО.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Times New Roman" panose="02020603050405020304" pitchFamily="18" charset="0"/>
              <a:cs typeface="+mn-cs"/>
            </a:endParaRPr>
          </a:p>
          <a:p>
            <a:pPr marL="0" marR="0" lvl="0" indent="540385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Новые задачи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(п.14.2. ФОП ДО)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Times New Roman" panose="02020603050405020304" pitchFamily="18" charset="0"/>
              <a:cs typeface="+mn-cs"/>
            </a:endParaRPr>
          </a:p>
          <a:p>
            <a:pPr marL="0" marR="0" lvl="0" indent="54038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обеспечение единых для РФ содержания ДО и планируемых результатов освоения образовательной программы ДО;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Times New Roman" panose="02020603050405020304" pitchFamily="18" charset="0"/>
              <a:cs typeface="+mn-cs"/>
            </a:endParaRPr>
          </a:p>
          <a:p>
            <a:pPr marL="0" marR="0" lvl="0" indent="54038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приобщение детей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Times New Roman" panose="02020603050405020304" pitchFamily="18" charset="0"/>
              <a:cs typeface="+mn-cs"/>
            </a:endParaRPr>
          </a:p>
          <a:p>
            <a:pPr marL="0" marR="0" lvl="0" indent="54038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построение (структурирование) содержания образовательной деятельности на основе учета возрастных и индивидуальных особенностей развития.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42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AFDAE-E9E4-6508-AA40-4EE567EDA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A1CDE9BF-38A8-A3A8-5ED7-3CA881DE9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4212" y="8602663"/>
            <a:ext cx="200818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F5BB6CF-774A-A3D1-8CC7-9B6653FBB666}"/>
              </a:ext>
            </a:extLst>
          </p:cNvPr>
          <p:cNvSpPr txBox="1">
            <a:spLocks/>
          </p:cNvSpPr>
          <p:nvPr/>
        </p:nvSpPr>
        <p:spPr>
          <a:xfrm>
            <a:off x="16971260" y="4664075"/>
            <a:ext cx="3248433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endParaRPr lang="ru-RU" sz="3400" b="1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base"/>
            <a:r>
              <a:rPr lang="ru-RU" sz="3400" b="1" kern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4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495A7A2-6085-2831-29A9-F57686A0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050" y="16539"/>
            <a:ext cx="7816599" cy="55399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состоит: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A09411D-23DE-3E5B-1753-27B11DF77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8586626"/>
              </p:ext>
            </p:extLst>
          </p:nvPr>
        </p:nvGraphicFramePr>
        <p:xfrm>
          <a:off x="2889250" y="1311275"/>
          <a:ext cx="11169399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3367CA-8550-BC4E-8836-EBA264DD1470}"/>
              </a:ext>
            </a:extLst>
          </p:cNvPr>
          <p:cNvSpPr/>
          <p:nvPr/>
        </p:nvSpPr>
        <p:spPr>
          <a:xfrm rot="10800000" flipV="1">
            <a:off x="4489450" y="608112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</a:t>
            </a:r>
            <a:r>
              <a:rPr lang="ru-RU" alt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физическое и психическое развитие детей в различных видах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2433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AB1BA-9A40-6338-9586-69161B8D6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0FD32AA-B21F-5722-F618-F17CEC6171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r="-264" b="70974"/>
          <a:stretch/>
        </p:blipFill>
        <p:spPr>
          <a:xfrm>
            <a:off x="109009" y="0"/>
            <a:ext cx="20085050" cy="14818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EC2B59-D517-CE0C-749C-DAE1D56670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r="-264" b="70974"/>
          <a:stretch/>
        </p:blipFill>
        <p:spPr>
          <a:xfrm>
            <a:off x="132292" y="7937"/>
            <a:ext cx="20085050" cy="2293938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C52CC271-11B9-D7B4-906B-A8CD758BF0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1950" y="168275"/>
            <a:ext cx="160782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ctr">
              <a:lnSpc>
                <a:spcPct val="100000"/>
              </a:lnSpc>
              <a:spcBef>
                <a:spcPts val="95"/>
              </a:spcBef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ОП ДО</a:t>
            </a:r>
            <a:endParaRPr sz="3200" b="1" spc="-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id="{9E8D415F-F618-6CEE-8336-A46F00D3ABFD}"/>
              </a:ext>
            </a:extLst>
          </p:cNvPr>
          <p:cNvSpPr/>
          <p:nvPr/>
        </p:nvSpPr>
        <p:spPr>
          <a:xfrm rot="10800000" flipH="1" flipV="1">
            <a:off x="3286127" y="2071689"/>
            <a:ext cx="4784723" cy="1296985"/>
          </a:xfrm>
          <a:prstGeom prst="roundRect">
            <a:avLst/>
          </a:prstGeom>
          <a:solidFill>
            <a:srgbClr val="92D05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Общие положения: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2E716-1C6A-E49B-7F0F-9ED121E603B5}"/>
              </a:ext>
            </a:extLst>
          </p:cNvPr>
          <p:cNvSpPr txBox="1"/>
          <p:nvPr/>
        </p:nvSpPr>
        <p:spPr>
          <a:xfrm rot="10800000" flipV="1">
            <a:off x="9518648" y="1887022"/>
            <a:ext cx="91440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Раскрывают назначение ОП ДО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статус и особенности ОП, содержание разделов (целевого, содержательного и организационного)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8724FEA4-9404-7220-9795-64F8DA4EC06A}"/>
              </a:ext>
            </a:extLst>
          </p:cNvPr>
          <p:cNvSpPr/>
          <p:nvPr/>
        </p:nvSpPr>
        <p:spPr>
          <a:xfrm>
            <a:off x="8909050" y="3677227"/>
            <a:ext cx="3200400" cy="1139032"/>
          </a:xfrm>
          <a:prstGeom prst="roundRect">
            <a:avLst/>
          </a:prstGeom>
          <a:solidFill>
            <a:srgbClr val="92D05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Содержательный раздел</a:t>
            </a:r>
          </a:p>
        </p:txBody>
      </p:sp>
      <p:sp>
        <p:nvSpPr>
          <p:cNvPr id="16" name="Скругленный прямоугольник 6">
            <a:extLst>
              <a:ext uri="{FF2B5EF4-FFF2-40B4-BE49-F238E27FC236}">
                <a16:creationId xmlns:a16="http://schemas.microsoft.com/office/drawing/2014/main" id="{358DE0DC-8E8B-84EE-E59A-D6DD53C66B36}"/>
              </a:ext>
            </a:extLst>
          </p:cNvPr>
          <p:cNvSpPr/>
          <p:nvPr/>
        </p:nvSpPr>
        <p:spPr>
          <a:xfrm>
            <a:off x="2000252" y="3753643"/>
            <a:ext cx="3479798" cy="1139032"/>
          </a:xfrm>
          <a:prstGeom prst="roundRect">
            <a:avLst/>
          </a:prstGeom>
          <a:solidFill>
            <a:srgbClr val="92D05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Целевой раздел</a:t>
            </a:r>
          </a:p>
        </p:txBody>
      </p:sp>
      <p:sp>
        <p:nvSpPr>
          <p:cNvPr id="22" name="Скругленный прямоугольник 15">
            <a:extLst>
              <a:ext uri="{FF2B5EF4-FFF2-40B4-BE49-F238E27FC236}">
                <a16:creationId xmlns:a16="http://schemas.microsoft.com/office/drawing/2014/main" id="{FC2882A7-A351-6036-D4D9-E6EDDB3052C8}"/>
              </a:ext>
            </a:extLst>
          </p:cNvPr>
          <p:cNvSpPr/>
          <p:nvPr/>
        </p:nvSpPr>
        <p:spPr>
          <a:xfrm rot="10800000" flipH="1" flipV="1">
            <a:off x="14319250" y="3429000"/>
            <a:ext cx="4191000" cy="1200330"/>
          </a:xfrm>
          <a:prstGeom prst="roundRect">
            <a:avLst/>
          </a:prstGeom>
          <a:solidFill>
            <a:srgbClr val="92D05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Организационный раздел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3830B0-E433-0665-91F1-19A04A337469}"/>
              </a:ext>
            </a:extLst>
          </p:cNvPr>
          <p:cNvSpPr txBox="1"/>
          <p:nvPr/>
        </p:nvSpPr>
        <p:spPr>
          <a:xfrm>
            <a:off x="984250" y="5118120"/>
            <a:ext cx="44958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Содержит: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цели, задачи, принципы ФОП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планируемые результаты освоения ФОП в разные периоды детства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подходы к педагогической диагностике достижения планируемых результатов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E6CF4B-F9F6-98F8-44EE-30F34A205FEC}"/>
              </a:ext>
            </a:extLst>
          </p:cNvPr>
          <p:cNvSpPr txBox="1"/>
          <p:nvPr/>
        </p:nvSpPr>
        <p:spPr>
          <a:xfrm>
            <a:off x="8070850" y="4995010"/>
            <a:ext cx="44958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Включает: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задачи и содержание образовательной деятельности по образовательным областям во всех возрастных группах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направления и задачи КРР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рабочую программу воспитания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иные материалы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60EEC0-BC9D-71CD-F816-5F7FF88618DC}"/>
              </a:ext>
            </a:extLst>
          </p:cNvPr>
          <p:cNvSpPr txBox="1"/>
          <p:nvPr/>
        </p:nvSpPr>
        <p:spPr>
          <a:xfrm>
            <a:off x="14166848" y="4892676"/>
            <a:ext cx="44958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Содержит: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психолого-педагогические, кадровые условия, МТО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примерный режим дня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примерный перечень произведений искусства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примерный календарный план воспитательной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83027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5114685" y="1133558"/>
            <a:ext cx="9160051" cy="528659"/>
          </a:xfrm>
          <a:prstGeom prst="rect">
            <a:avLst/>
          </a:prstGeom>
        </p:spPr>
        <p:txBody>
          <a:bodyPr lIns="0" tIns="20943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0944" defTabSz="753969">
              <a:spcBef>
                <a:spcPts val="165"/>
              </a:spcBef>
              <a:defRPr/>
            </a:pPr>
            <a:r>
              <a:rPr lang="ru-RU" sz="3298" b="1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ДО </a:t>
            </a:r>
            <a:r>
              <a:rPr lang="ru-RU" sz="3298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</a:p>
        </p:txBody>
      </p:sp>
      <p:sp>
        <p:nvSpPr>
          <p:cNvPr id="17411" name="object 3"/>
          <p:cNvSpPr>
            <a:spLocks/>
          </p:cNvSpPr>
          <p:nvPr/>
        </p:nvSpPr>
        <p:spPr bwMode="auto">
          <a:xfrm>
            <a:off x="4324074" y="2377058"/>
            <a:ext cx="5654675" cy="1759232"/>
          </a:xfrm>
          <a:custGeom>
            <a:avLst/>
            <a:gdLst>
              <a:gd name="T0" fmla="*/ 6408420 w 6408420"/>
              <a:gd name="T1" fmla="*/ 0 h 1066800"/>
              <a:gd name="T2" fmla="*/ 0 w 6408420"/>
              <a:gd name="T3" fmla="*/ 0 h 1066800"/>
              <a:gd name="T4" fmla="*/ 0 w 6408420"/>
              <a:gd name="T5" fmla="*/ 1066800 h 1066800"/>
              <a:gd name="T6" fmla="*/ 6408420 w 6408420"/>
              <a:gd name="T7" fmla="*/ 1066800 h 1066800"/>
              <a:gd name="T8" fmla="*/ 6408420 w 6408420"/>
              <a:gd name="T9" fmla="*/ 0 h 106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08420" h="1066800">
                <a:moveTo>
                  <a:pt x="6408420" y="0"/>
                </a:moveTo>
                <a:lnTo>
                  <a:pt x="0" y="0"/>
                </a:lnTo>
                <a:lnTo>
                  <a:pt x="0" y="1066800"/>
                </a:lnTo>
                <a:lnTo>
                  <a:pt x="6408420" y="1066800"/>
                </a:lnTo>
                <a:lnTo>
                  <a:pt x="640842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0" tIns="0" rIns="0" bIns="0"/>
          <a:lstStyle/>
          <a:p>
            <a:pPr defTabSz="753969"/>
            <a:endParaRPr lang="ru-RU" sz="2968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7412" name="object 5"/>
          <p:cNvSpPr>
            <a:spLocks/>
          </p:cNvSpPr>
          <p:nvPr/>
        </p:nvSpPr>
        <p:spPr bwMode="auto">
          <a:xfrm>
            <a:off x="4345017" y="4552538"/>
            <a:ext cx="4586570" cy="1759232"/>
          </a:xfrm>
          <a:custGeom>
            <a:avLst/>
            <a:gdLst>
              <a:gd name="T0" fmla="*/ 6336792 w 6337300"/>
              <a:gd name="T1" fmla="*/ 0 h 1066800"/>
              <a:gd name="T2" fmla="*/ 0 w 6337300"/>
              <a:gd name="T3" fmla="*/ 0 h 1066800"/>
              <a:gd name="T4" fmla="*/ 0 w 6337300"/>
              <a:gd name="T5" fmla="*/ 1066800 h 1066800"/>
              <a:gd name="T6" fmla="*/ 6336792 w 6337300"/>
              <a:gd name="T7" fmla="*/ 1066800 h 1066800"/>
              <a:gd name="T8" fmla="*/ 6336792 w 6337300"/>
              <a:gd name="T9" fmla="*/ 0 h 106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7300" h="1066800">
                <a:moveTo>
                  <a:pt x="6336792" y="0"/>
                </a:moveTo>
                <a:lnTo>
                  <a:pt x="0" y="0"/>
                </a:lnTo>
                <a:lnTo>
                  <a:pt x="0" y="1066800"/>
                </a:lnTo>
                <a:lnTo>
                  <a:pt x="6336792" y="1066800"/>
                </a:lnTo>
                <a:lnTo>
                  <a:pt x="6336792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0" tIns="0" rIns="0" bIns="0"/>
          <a:lstStyle/>
          <a:p>
            <a:pPr defTabSz="753969"/>
            <a:endParaRPr lang="ru-RU" sz="2968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7413" name="object 7"/>
          <p:cNvSpPr>
            <a:spLocks/>
          </p:cNvSpPr>
          <p:nvPr/>
        </p:nvSpPr>
        <p:spPr bwMode="auto">
          <a:xfrm>
            <a:off x="3017744" y="2733093"/>
            <a:ext cx="1209472" cy="1049781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753969"/>
            <a:endParaRPr lang="ru-RU" sz="2968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7414" name="object 8"/>
          <p:cNvSpPr>
            <a:spLocks/>
          </p:cNvSpPr>
          <p:nvPr/>
        </p:nvSpPr>
        <p:spPr bwMode="auto">
          <a:xfrm>
            <a:off x="3072719" y="4882394"/>
            <a:ext cx="1212091" cy="1096901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753969"/>
            <a:endParaRPr lang="ru-RU" sz="2968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4609430" y="2638848"/>
            <a:ext cx="4987108" cy="1239302"/>
          </a:xfrm>
          <a:prstGeom prst="rect">
            <a:avLst/>
          </a:prstGeom>
        </p:spPr>
        <p:txBody>
          <a:bodyPr lIns="0" tIns="20943" rIns="0" bIns="0">
            <a:spAutoFit/>
          </a:bodyPr>
          <a:lstStyle/>
          <a:p>
            <a:pPr marL="20944" algn="ctr" defTabSz="753969">
              <a:spcBef>
                <a:spcPts val="165"/>
              </a:spcBef>
              <a:defRPr/>
            </a:pPr>
            <a:r>
              <a:rPr sz="3958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Учебно-методическая</a:t>
            </a:r>
            <a:r>
              <a:rPr sz="3958" spc="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958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  <a:endParaRPr sz="3958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4541365" y="4976642"/>
            <a:ext cx="4097021" cy="630225"/>
          </a:xfrm>
          <a:prstGeom prst="rect">
            <a:avLst/>
          </a:prstGeom>
        </p:spPr>
        <p:txBody>
          <a:bodyPr lIns="0" tIns="20943" rIns="0" bIns="0">
            <a:spAutoFit/>
          </a:bodyPr>
          <a:lstStyle/>
          <a:p>
            <a:pPr marL="20944" algn="ctr" defTabSz="753969">
              <a:spcBef>
                <a:spcPts val="165"/>
              </a:spcBef>
              <a:defRPr/>
            </a:pPr>
            <a:r>
              <a:rPr sz="3958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</a:t>
            </a:r>
            <a:r>
              <a:rPr sz="3958" spc="-7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958" spc="-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</a:t>
            </a:r>
            <a:endParaRPr sz="3958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09669" y="2039349"/>
            <a:ext cx="6487169" cy="237597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71230" indent="-471230" algn="just" defTabSz="753969">
              <a:buFontTx/>
              <a:buChar char="-"/>
            </a:pPr>
            <a:r>
              <a:rPr lang="ru-RU" altLang="ru-RU" sz="2968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рабочая программа воспитания, </a:t>
            </a:r>
          </a:p>
          <a:p>
            <a:pPr marL="471230" indent="-471230" algn="just" defTabSz="753969">
              <a:buFontTx/>
              <a:buChar char="-"/>
            </a:pPr>
            <a:r>
              <a:rPr lang="ru-RU" altLang="ru-RU" sz="2968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примерный  режим и распорядок дня дошкольных групп, </a:t>
            </a:r>
          </a:p>
          <a:p>
            <a:pPr marL="471230" indent="-471230" algn="just" defTabSz="753969">
              <a:buFontTx/>
              <a:buChar char="-"/>
            </a:pPr>
            <a:r>
              <a:rPr lang="ru-RU" altLang="ru-RU" sz="2968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календарный план  воспитательной работы. </a:t>
            </a:r>
          </a:p>
        </p:txBody>
      </p:sp>
      <p:sp>
        <p:nvSpPr>
          <p:cNvPr id="17418" name="object 7"/>
          <p:cNvSpPr>
            <a:spLocks/>
          </p:cNvSpPr>
          <p:nvPr/>
        </p:nvSpPr>
        <p:spPr bwMode="auto">
          <a:xfrm>
            <a:off x="10025871" y="3117930"/>
            <a:ext cx="534053" cy="340328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753969"/>
            <a:endParaRPr lang="ru-RU" sz="2968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7419" name="object 7"/>
          <p:cNvSpPr>
            <a:spLocks/>
          </p:cNvSpPr>
          <p:nvPr/>
        </p:nvSpPr>
        <p:spPr bwMode="auto">
          <a:xfrm>
            <a:off x="9052010" y="5261993"/>
            <a:ext cx="534053" cy="340328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753969"/>
            <a:endParaRPr lang="ru-RU" sz="2968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43137" y="4709613"/>
            <a:ext cx="7353696" cy="191924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marL="237470" defTabSz="753969">
              <a:buSzPct val="80357"/>
              <a:buFontTx/>
              <a:buChar char="-"/>
              <a:tabLst>
                <a:tab pos="870205" algn="l"/>
                <a:tab pos="871253" algn="l"/>
              </a:tabLst>
              <a:defRPr/>
            </a:pPr>
            <a:r>
              <a:rPr lang="ru-RU" sz="2968" spc="-16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16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планируемые </a:t>
            </a:r>
            <a:r>
              <a:rPr lang="ru-RU" sz="2968" spc="-49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результаты</a:t>
            </a:r>
            <a:r>
              <a:rPr lang="ru-RU" sz="2968" spc="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реализации</a:t>
            </a:r>
            <a:r>
              <a:rPr lang="ru-RU" sz="2968" spc="-33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16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программы,</a:t>
            </a:r>
          </a:p>
          <a:p>
            <a:pPr marL="237470" defTabSz="753969">
              <a:buSzPct val="80357"/>
              <a:buFontTx/>
              <a:buChar char="-"/>
              <a:tabLst>
                <a:tab pos="870205" algn="l"/>
                <a:tab pos="871253" algn="l"/>
              </a:tabLst>
              <a:defRPr/>
            </a:pPr>
            <a:r>
              <a:rPr lang="ru-RU" sz="2968" spc="-16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</a:t>
            </a:r>
            <a:r>
              <a:rPr lang="ru-RU" sz="2968" spc="-2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едагогическая</a:t>
            </a:r>
            <a:r>
              <a:rPr lang="ru-RU" sz="2968" spc="-16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диагностика</a:t>
            </a:r>
            <a:r>
              <a:rPr lang="ru-RU" sz="2968" spc="-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2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достижения</a:t>
            </a:r>
            <a:r>
              <a:rPr lang="ru-RU" sz="2968" spc="4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16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планируемых</a:t>
            </a:r>
            <a:r>
              <a:rPr lang="ru-RU" sz="2968" spc="2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49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результатов,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89082" y="6720166"/>
            <a:ext cx="10628695" cy="37461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defTabSz="753969">
              <a:buSzPct val="80357"/>
              <a:buFontTx/>
              <a:buChar char="-"/>
              <a:tabLst>
                <a:tab pos="870205" algn="l"/>
                <a:tab pos="871253" algn="l"/>
              </a:tabLst>
              <a:defRPr/>
            </a:pPr>
            <a:r>
              <a:rPr lang="ru-RU" sz="2968" spc="-16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49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</a:t>
            </a:r>
            <a:r>
              <a:rPr lang="ru-RU" sz="2968" spc="-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адачи</a:t>
            </a:r>
            <a:r>
              <a:rPr lang="ru-RU" sz="2968" spc="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z="2968" spc="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33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содержание</a:t>
            </a:r>
            <a:r>
              <a:rPr lang="ru-RU" sz="2968" spc="-2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образования</a:t>
            </a:r>
            <a:r>
              <a:rPr lang="ru-RU" sz="2968" spc="16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16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(обучения</a:t>
            </a:r>
            <a:r>
              <a:rPr lang="ru-RU" sz="2968" spc="2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z="2968" spc="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воспитания)</a:t>
            </a:r>
            <a:r>
              <a:rPr lang="ru-RU" sz="2968" spc="4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 </a:t>
            </a:r>
            <a:r>
              <a:rPr lang="ru-RU" sz="2968" spc="-1022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2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образовательным областям,</a:t>
            </a:r>
          </a:p>
          <a:p>
            <a:pPr defTabSz="753969">
              <a:buSzPct val="80357"/>
              <a:buFontTx/>
              <a:buChar char="-"/>
              <a:tabLst>
                <a:tab pos="870205" algn="l"/>
                <a:tab pos="871253" algn="l"/>
              </a:tabLst>
              <a:defRPr/>
            </a:pPr>
            <a:r>
              <a:rPr lang="ru-RU" sz="2968" spc="-2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в</a:t>
            </a:r>
            <a:r>
              <a:rPr lang="ru-RU" sz="2968" spc="-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ариативные</a:t>
            </a:r>
            <a:r>
              <a:rPr lang="ru-RU" sz="296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16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формы,</a:t>
            </a:r>
            <a:r>
              <a:rPr lang="ru-RU" sz="2968" spc="49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способы,</a:t>
            </a:r>
            <a:r>
              <a:rPr lang="ru-RU" sz="2968" spc="16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49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методы</a:t>
            </a:r>
            <a:r>
              <a:rPr lang="ru-RU" sz="2968" spc="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реализации</a:t>
            </a:r>
            <a:r>
              <a:rPr lang="ru-RU" sz="296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Программы,</a:t>
            </a:r>
          </a:p>
          <a:p>
            <a:pPr defTabSz="753969">
              <a:buSzPct val="80357"/>
              <a:buFontTx/>
              <a:buChar char="-"/>
              <a:tabLst>
                <a:tab pos="870205" algn="l"/>
                <a:tab pos="871253" algn="l"/>
              </a:tabLst>
              <a:defRPr/>
            </a:pPr>
            <a:r>
              <a:rPr lang="ru-RU" sz="2968" spc="-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</a:t>
            </a:r>
            <a:r>
              <a:rPr lang="ru-RU" sz="2968" spc="-16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собенности образовательной</a:t>
            </a:r>
            <a:r>
              <a:rPr lang="ru-RU" sz="2968" spc="-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2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деятельности</a:t>
            </a:r>
            <a:r>
              <a:rPr lang="ru-RU" sz="296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разных</a:t>
            </a:r>
            <a:r>
              <a:rPr lang="ru-RU" sz="2968" spc="16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16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видов</a:t>
            </a:r>
            <a:r>
              <a:rPr lang="ru-RU" sz="2968" spc="-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и </a:t>
            </a:r>
            <a:r>
              <a:rPr lang="ru-RU" sz="2968" spc="-1022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49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культурных </a:t>
            </a:r>
            <a:r>
              <a:rPr lang="ru-RU" sz="2968" spc="-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практик,</a:t>
            </a:r>
          </a:p>
          <a:p>
            <a:pPr defTabSz="753969">
              <a:buSzPct val="80357"/>
              <a:buFontTx/>
              <a:buChar char="-"/>
              <a:tabLst>
                <a:tab pos="870205" algn="l"/>
                <a:tab pos="871253" algn="l"/>
              </a:tabLst>
              <a:defRPr/>
            </a:pPr>
            <a:r>
              <a:rPr lang="ru-RU" sz="2968" spc="-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с</a:t>
            </a:r>
            <a:r>
              <a:rPr lang="ru-RU" sz="2968" spc="-16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пособы</a:t>
            </a:r>
            <a:r>
              <a:rPr lang="ru-RU" sz="2968" spc="16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z="2968" spc="16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16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направления</a:t>
            </a:r>
            <a:r>
              <a:rPr lang="ru-RU" sz="296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16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поддержки</a:t>
            </a:r>
            <a:r>
              <a:rPr lang="ru-RU" sz="2968" spc="4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33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детской</a:t>
            </a:r>
            <a:r>
              <a:rPr lang="ru-RU" sz="2968" spc="2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16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инициативы,</a:t>
            </a:r>
          </a:p>
          <a:p>
            <a:pPr defTabSz="753969">
              <a:buSzPct val="80357"/>
              <a:buFontTx/>
              <a:buChar char="-"/>
              <a:tabLst>
                <a:tab pos="870205" algn="l"/>
                <a:tab pos="871253" algn="l"/>
              </a:tabLst>
              <a:defRPr/>
            </a:pPr>
            <a:r>
              <a:rPr lang="ru-RU" sz="2968" spc="-16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особенности взаимодействия </a:t>
            </a:r>
            <a:r>
              <a:rPr lang="ru-RU" sz="2968" spc="-2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педагогического коллектива </a:t>
            </a:r>
            <a:r>
              <a:rPr lang="ru-RU" sz="2968" spc="-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 </a:t>
            </a:r>
            <a:r>
              <a:rPr lang="ru-RU" sz="2968" spc="-1022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968" spc="-8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семьями</a:t>
            </a:r>
            <a:r>
              <a:rPr lang="ru-RU" sz="2968" spc="-16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воспитанников</a:t>
            </a:r>
            <a:r>
              <a:rPr lang="ru-RU" sz="2968" spc="-49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422" name="object 7"/>
          <p:cNvSpPr>
            <a:spLocks/>
          </p:cNvSpPr>
          <p:nvPr/>
        </p:nvSpPr>
        <p:spPr bwMode="auto">
          <a:xfrm rot="1687830">
            <a:off x="8504869" y="6345806"/>
            <a:ext cx="534053" cy="340328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753969"/>
            <a:endParaRPr lang="ru-RU" sz="2968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9290457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748</TotalTime>
  <Words>2995</Words>
  <Application>Microsoft Office PowerPoint</Application>
  <PresentationFormat>Произвольный</PresentationFormat>
  <Paragraphs>222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Times New Roman</vt:lpstr>
      <vt:lpstr>Tw Cen MT</vt:lpstr>
      <vt:lpstr>Century Gothic</vt:lpstr>
      <vt:lpstr>Impact</vt:lpstr>
      <vt:lpstr>Arial Narrow</vt:lpstr>
      <vt:lpstr>Wingdings</vt:lpstr>
      <vt:lpstr>Calibri</vt:lpstr>
      <vt:lpstr>Arial</vt:lpstr>
      <vt:lpstr>Капля</vt:lpstr>
      <vt:lpstr>Презентация PowerPoint</vt:lpstr>
      <vt:lpstr>Презентация PowerPoint</vt:lpstr>
      <vt:lpstr>Основная образовательная программа</vt:lpstr>
      <vt:lpstr>Презентация PowerPoint</vt:lpstr>
      <vt:lpstr>Презентация PowerPoint</vt:lpstr>
      <vt:lpstr>Цель и задачи Программы</vt:lpstr>
      <vt:lpstr>Программа состоит:</vt:lpstr>
      <vt:lpstr>Структура ОП ДО</vt:lpstr>
      <vt:lpstr>Презентация PowerPoint</vt:lpstr>
      <vt:lpstr>  Направления обучения и воспитания –  образовательные области:  </vt:lpstr>
      <vt:lpstr>Планируемые результаты на этапе завершения освоения образовательной программы  (к концу дошкольного возраста): </vt:lpstr>
      <vt:lpstr>Планируемые результаты на этапе завершения освоения образовательной программы  (к концу дошкольного возраста): </vt:lpstr>
      <vt:lpstr>ЧАСТЬ ПРОГРАММЫ, ФОРМИРУЕМАЯ УЧАСТНИКАМИ ОБРАЗОВАТЕЛЬНЫХ ОТНОШЕНИЙ</vt:lpstr>
      <vt:lpstr>СОДЕРЖАТЕЛЬНЫЙ РАЗДЕЛ ПРОГРАММЫ</vt:lpstr>
      <vt:lpstr>ОБЯЗАТЕЛЬНАЯ ЧАСТЬ</vt:lpstr>
      <vt:lpstr>ИНЫЕ ХАРАКТЕРИСТИКИ СОДЕРЖАНИЯ ПРОГРАММЫ</vt:lpstr>
      <vt:lpstr>РАБОЧАЯ ПРОГРАММА ВОСПИТАНИЯ </vt:lpstr>
      <vt:lpstr>  Общая цель воспитания  в ДОУ -  личностное развитие каждого ребенка с учетом его индивидуальности и создание условий для позитивной социализации  детей на основе традиционных ценностей российского общества, что предполагает: - формирование первоначальных представлений о традиционных ценностях российского народа, социально приемлемых нормах и правилах поведения; - формирование ценностного отношения к окружающему миру (природному и социокультурному), другим людям, себе; становление первичного опыта деятельности и поведения в соответствии с традиционными ценностями, принятыми в обществе нормами и правилами  (п..29.2.1.1 ФОП ДО)  </vt:lpstr>
      <vt:lpstr>Направления воспитания</vt:lpstr>
      <vt:lpstr>Приказ Минпросвещения России от 25.11.2022 N 1028 "Об утверждении федеральной образовательной программы дошкольного образования" (Зарегистрировано в Минюсте России 28.12.2022 N 71847) </vt:lpstr>
      <vt:lpstr>КАДРОВЫЕ УСЛОВИЯ РЕАЛИЗАЦИИ ПРОГРАММЫ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cp:lastModifiedBy>Березонька</cp:lastModifiedBy>
  <cp:revision>67</cp:revision>
  <dcterms:created xsi:type="dcterms:W3CDTF">2023-01-13T17:17:54Z</dcterms:created>
  <dcterms:modified xsi:type="dcterms:W3CDTF">2025-06-04T00:17:39Z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