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7" r:id="rId2"/>
    <p:sldId id="300" r:id="rId3"/>
    <p:sldId id="285" r:id="rId4"/>
    <p:sldId id="288" r:id="rId5"/>
    <p:sldId id="286" r:id="rId6"/>
    <p:sldId id="289" r:id="rId7"/>
    <p:sldId id="292" r:id="rId8"/>
    <p:sldId id="291" r:id="rId9"/>
    <p:sldId id="293" r:id="rId10"/>
    <p:sldId id="294" r:id="rId11"/>
    <p:sldId id="290" r:id="rId12"/>
    <p:sldId id="302" r:id="rId13"/>
    <p:sldId id="303" r:id="rId14"/>
    <p:sldId id="301" r:id="rId15"/>
    <p:sldId id="304" r:id="rId16"/>
    <p:sldId id="297" r:id="rId17"/>
    <p:sldId id="307" r:id="rId18"/>
    <p:sldId id="309" r:id="rId19"/>
    <p:sldId id="310" r:id="rId20"/>
    <p:sldId id="308" r:id="rId21"/>
    <p:sldId id="311" r:id="rId22"/>
    <p:sldId id="305" r:id="rId23"/>
    <p:sldId id="299" r:id="rId24"/>
    <p:sldId id="298" r:id="rId25"/>
    <p:sldId id="31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8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25.07.2024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25.07.2024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5B106E36-FD25-4E2D-B0AA-010F637433A0}" type="datetimeFigureOut">
              <a:rPr lang="ru-RU" smtClean="0"/>
              <a:pPr/>
              <a:t>25.07.2024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25.07.2024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25.07.2024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4357686" y="4214818"/>
            <a:ext cx="4357718" cy="2214578"/>
          </a:xfrm>
        </p:spPr>
        <p:txBody>
          <a:bodyPr>
            <a:normAutofit fontScale="92500" lnSpcReduction="20000"/>
          </a:bodyPr>
          <a:lstStyle/>
          <a:p>
            <a:pPr>
              <a:buNone/>
            </a:pPr>
            <a:r>
              <a:rPr lang="en-US" sz="2000" dirty="0"/>
              <a:t> </a:t>
            </a:r>
            <a:endParaRPr lang="ru-RU" sz="2000" dirty="0"/>
          </a:p>
          <a:p>
            <a:pPr>
              <a:buNone/>
            </a:pPr>
            <a:endParaRPr lang="ru-RU" sz="2000" dirty="0">
              <a:latin typeface="Times New Roman" pitchFamily="18" charset="0"/>
              <a:cs typeface="Times New Roman" pitchFamily="18" charset="0"/>
            </a:endParaRPr>
          </a:p>
          <a:p>
            <a:pPr>
              <a:buNone/>
            </a:pPr>
            <a:endParaRPr lang="ru-RU" sz="3200" dirty="0">
              <a:latin typeface="Times New Roman" pitchFamily="18" charset="0"/>
              <a:cs typeface="Times New Roman" pitchFamily="18" charset="0"/>
            </a:endParaRPr>
          </a:p>
          <a:p>
            <a:pPr algn="r">
              <a:buNone/>
            </a:pPr>
            <a:r>
              <a:rPr lang="ru-RU" sz="1600" dirty="0">
                <a:latin typeface="Times New Roman" pitchFamily="18" charset="0"/>
                <a:cs typeface="Times New Roman" pitchFamily="18" charset="0"/>
              </a:rPr>
              <a:t>Подготовила </a:t>
            </a:r>
          </a:p>
          <a:p>
            <a:pPr algn="r">
              <a:buNone/>
            </a:pPr>
            <a:r>
              <a:rPr lang="ru-RU" sz="1600" b="1" dirty="0">
                <a:solidFill>
                  <a:srgbClr val="000000"/>
                </a:solidFill>
                <a:effectLst/>
                <a:latin typeface="Times New Roman" pitchFamily="18" charset="0"/>
                <a:ea typeface="Times New Roman" panose="02020603050405020304" pitchFamily="18" charset="0"/>
                <a:cs typeface="Times New Roman" pitchFamily="18" charset="0"/>
              </a:rPr>
              <a:t>Старший воспитатель</a:t>
            </a:r>
          </a:p>
          <a:p>
            <a:pPr algn="r">
              <a:buNone/>
            </a:pP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МБДОУ «УНДС ОВ № 36 «Березка»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r">
              <a:buNone/>
            </a:pPr>
            <a:r>
              <a:rPr lang="ru-RU" sz="2400" dirty="0" err="1">
                <a:latin typeface="Times New Roman" pitchFamily="18" charset="0"/>
                <a:cs typeface="Times New Roman" pitchFamily="18" charset="0"/>
              </a:rPr>
              <a:t>Княжева</a:t>
            </a:r>
            <a:r>
              <a:rPr lang="ru-RU" sz="2400" dirty="0">
                <a:latin typeface="Times New Roman" pitchFamily="18" charset="0"/>
                <a:cs typeface="Times New Roman" pitchFamily="18" charset="0"/>
              </a:rPr>
              <a:t> Валентина Викторовна</a:t>
            </a:r>
          </a:p>
          <a:p>
            <a:pPr algn="r">
              <a:buNone/>
            </a:pPr>
            <a:endParaRPr lang="ru-RU" sz="3200" b="1"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8229600" cy="1011222"/>
          </a:xfrm>
        </p:spPr>
        <p:txBody>
          <a:bodyPr>
            <a:noAutofit/>
          </a:bodyPr>
          <a:lstStyle/>
          <a:p>
            <a:pPr marL="365760" indent="-256032" algn="ctr">
              <a:spcBef>
                <a:spcPts val="400"/>
              </a:spcBef>
              <a:buClr>
                <a:schemeClr val="accent1"/>
              </a:buClr>
              <a:buSzPct val="68000"/>
            </a:pPr>
            <a:br>
              <a:rPr lang="ru-RU" sz="3200" dirty="0">
                <a:solidFill>
                  <a:schemeClr val="tx1"/>
                </a:solidFill>
                <a:latin typeface="Times New Roman" pitchFamily="18" charset="0"/>
                <a:ea typeface="+mn-ea"/>
                <a:cs typeface="Times New Roman" pitchFamily="18" charset="0"/>
              </a:rPr>
            </a:br>
            <a:endParaRPr lang="ru-RU" sz="3200" dirty="0">
              <a:solidFill>
                <a:schemeClr val="tx1"/>
              </a:solidFill>
              <a:latin typeface="Times New Roman" pitchFamily="18" charset="0"/>
              <a:ea typeface="+mn-ea"/>
              <a:cs typeface="Times New Roman" pitchFamily="18" charset="0"/>
            </a:endParaRPr>
          </a:p>
        </p:txBody>
      </p:sp>
      <p:sp>
        <p:nvSpPr>
          <p:cNvPr id="5" name="Прямоугольник 4"/>
          <p:cNvSpPr/>
          <p:nvPr/>
        </p:nvSpPr>
        <p:spPr>
          <a:xfrm>
            <a:off x="1424444" y="2786058"/>
            <a:ext cx="5315622" cy="584775"/>
          </a:xfrm>
          <a:prstGeom prst="rect">
            <a:avLst/>
          </a:prstGeom>
        </p:spPr>
        <p:txBody>
          <a:bodyPr wrap="square">
            <a:spAutoFit/>
          </a:bodyPr>
          <a:lstStyle/>
          <a:p>
            <a:pPr marL="365760" indent="-256032" algn="ctr">
              <a:spcBef>
                <a:spcPts val="400"/>
              </a:spcBef>
              <a:buClr>
                <a:schemeClr val="accent1"/>
              </a:buClr>
              <a:buSzPct val="68000"/>
            </a:pPr>
            <a:r>
              <a:rPr lang="ru-RU" sz="2800" b="1" dirty="0">
                <a:latin typeface="Times New Roman" pitchFamily="18" charset="0"/>
                <a:cs typeface="Times New Roman" pitchFamily="18" charset="0"/>
              </a:rPr>
              <a:t>     </a:t>
            </a:r>
            <a:r>
              <a:rPr lang="ru-RU" sz="3200" b="1" dirty="0">
                <a:latin typeface="Times New Roman" pitchFamily="18" charset="0"/>
                <a:cs typeface="Times New Roman" pitchFamily="18" charset="0"/>
              </a:rPr>
              <a:t> </a:t>
            </a:r>
          </a:p>
        </p:txBody>
      </p:sp>
      <p:sp>
        <p:nvSpPr>
          <p:cNvPr id="9" name="Прямоугольник 8"/>
          <p:cNvSpPr/>
          <p:nvPr/>
        </p:nvSpPr>
        <p:spPr>
          <a:xfrm>
            <a:off x="357158" y="714356"/>
            <a:ext cx="8001056" cy="1446550"/>
          </a:xfrm>
          <a:prstGeom prst="rect">
            <a:avLst/>
          </a:prstGeom>
        </p:spPr>
        <p:txBody>
          <a:bodyPr wrap="square">
            <a:spAutoFit/>
          </a:bodyPr>
          <a:lstStyle/>
          <a:p>
            <a:pPr algn="ctr">
              <a:defRPr/>
            </a:pPr>
            <a:r>
              <a:rPr lang="ru-RU"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Консультация для педагогов и родителей</a:t>
            </a:r>
          </a:p>
        </p:txBody>
      </p:sp>
      <p:sp>
        <p:nvSpPr>
          <p:cNvPr id="6" name="Прямоугольник 5"/>
          <p:cNvSpPr/>
          <p:nvPr/>
        </p:nvSpPr>
        <p:spPr>
          <a:xfrm>
            <a:off x="428596" y="2214554"/>
            <a:ext cx="8286808" cy="1754326"/>
          </a:xfrm>
          <a:prstGeom prst="rect">
            <a:avLst/>
          </a:prstGeom>
          <a:noFill/>
        </p:spPr>
        <p:txBody>
          <a:bodyPr wrap="square" lIns="91440" tIns="45720" rIns="91440" bIns="45720">
            <a:spAutoFit/>
          </a:bodyPr>
          <a:lstStyle/>
          <a:p>
            <a:pPr algn="ctr"/>
            <a:r>
              <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ru-RU" sz="5400" b="1" cap="none" spc="0" dirty="0">
                <a:ln w="18000">
                  <a:solidFill>
                    <a:schemeClr val="accent2">
                      <a:satMod val="140000"/>
                    </a:schemeClr>
                  </a:solidFill>
                  <a:prstDash val="solid"/>
                  <a:miter lim="800000"/>
                </a:ln>
                <a:solidFill>
                  <a:schemeClr val="tx1">
                    <a:lumMod val="75000"/>
                    <a:lumOff val="25000"/>
                  </a:schemeClr>
                </a:solidFill>
                <a:effectLst>
                  <a:outerShdw blurRad="25500" dist="23000" dir="7020000" algn="tl">
                    <a:srgbClr val="000000">
                      <a:alpha val="50000"/>
                    </a:srgbClr>
                  </a:outerShdw>
                </a:effectLst>
                <a:latin typeface="Times New Roman" pitchFamily="18" charset="0"/>
                <a:cs typeface="Times New Roman" pitchFamily="18" charset="0"/>
              </a:rPr>
              <a:t>Нужны ли семейные традиции  </a:t>
            </a:r>
            <a:endParaRPr lang="ru-RU" sz="5400" b="1" cap="none" spc="0" dirty="0">
              <a:ln w="18000">
                <a:solidFill>
                  <a:schemeClr val="accent2">
                    <a:satMod val="140000"/>
                  </a:schemeClr>
                </a:solidFill>
                <a:prstDash val="solid"/>
                <a:miter lim="800000"/>
              </a:ln>
              <a:solidFill>
                <a:schemeClr val="tx1">
                  <a:lumMod val="75000"/>
                  <a:lumOff val="25000"/>
                </a:schemeClr>
              </a:solidFill>
              <a:effectLst>
                <a:outerShdw blurRad="25500" dist="23000" dir="7020000" algn="tl">
                  <a:srgbClr val="000000">
                    <a:alpha val="5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rmAutofit/>
          </a:bodyPr>
          <a:lstStyle/>
          <a:p>
            <a:pPr algn="ctr"/>
            <a:r>
              <a:rPr lang="ru-RU" sz="3600" dirty="0">
                <a:latin typeface="Times New Roman" pitchFamily="18" charset="0"/>
                <a:cs typeface="Times New Roman" pitchFamily="18" charset="0"/>
              </a:rPr>
              <a:t>Семейные праздники</a:t>
            </a:r>
          </a:p>
        </p:txBody>
      </p:sp>
      <p:sp>
        <p:nvSpPr>
          <p:cNvPr id="4" name="Прямоугольник 3"/>
          <p:cNvSpPr/>
          <p:nvPr/>
        </p:nvSpPr>
        <p:spPr>
          <a:xfrm>
            <a:off x="1142976" y="4357694"/>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7" name="Прямоугольник 6"/>
          <p:cNvSpPr/>
          <p:nvPr/>
        </p:nvSpPr>
        <p:spPr>
          <a:xfrm>
            <a:off x="571472" y="1214422"/>
            <a:ext cx="8286808" cy="4708981"/>
          </a:xfrm>
          <a:prstGeom prst="rect">
            <a:avLst/>
          </a:prstGeom>
        </p:spPr>
        <p:txBody>
          <a:bodyPr wrap="square">
            <a:spAutoFit/>
          </a:bodyPr>
          <a:lstStyle/>
          <a:p>
            <a:r>
              <a:rPr lang="ru-RU" b="1" dirty="0">
                <a:latin typeface="Times New Roman" pitchFamily="18" charset="0"/>
                <a:cs typeface="Times New Roman" pitchFamily="18" charset="0"/>
              </a:rPr>
              <a:t>	</a:t>
            </a:r>
            <a:r>
              <a:rPr lang="ru-RU" sz="2000" b="1" dirty="0">
                <a:latin typeface="Times New Roman" pitchFamily="18" charset="0"/>
                <a:cs typeface="Times New Roman" pitchFamily="18" charset="0"/>
              </a:rPr>
              <a:t>И, конечно же, самым любимыми традициями являлись семейные праздники, поскольку были сильны традиции древнерусского застолья.</a:t>
            </a:r>
            <a:endParaRPr lang="ru-RU" sz="2000" dirty="0">
              <a:latin typeface="Times New Roman" pitchFamily="18" charset="0"/>
              <a:cs typeface="Times New Roman" pitchFamily="18" charset="0"/>
            </a:endParaRPr>
          </a:p>
          <a:p>
            <a:r>
              <a:rPr lang="ru-RU" sz="2000" b="1" dirty="0">
                <a:latin typeface="Times New Roman" pitchFamily="18" charset="0"/>
                <a:cs typeface="Times New Roman" pitchFamily="18" charset="0"/>
              </a:rPr>
              <a:t>	На Руси к приему гостей готовились загодя, тщательно убирая не только дом, но и двор. Всех входящих гостей встречали хлебом-солью, затем выходила хозяйка, кланялась всем в пояс, а гости отвечали ей тем же.</a:t>
            </a:r>
            <a:r>
              <a:rPr lang="ru-RU" sz="2000" b="1" dirty="0"/>
              <a:t> </a:t>
            </a:r>
            <a:r>
              <a:rPr lang="ru-RU" sz="2000" b="1" dirty="0">
                <a:latin typeface="Times New Roman" pitchFamily="18" charset="0"/>
                <a:cs typeface="Times New Roman" pitchFamily="18" charset="0"/>
              </a:rPr>
              <a:t>Потом все садились за общий стол, хором пели песни, а хозяева угощали всех своими яствами (каша, щи, рыба, дичь, рыба, ягоды, мед).</a:t>
            </a:r>
          </a:p>
          <a:p>
            <a:r>
              <a:rPr lang="ru-RU" sz="2000" b="1" dirty="0">
                <a:latin typeface="Times New Roman" pitchFamily="18" charset="0"/>
                <a:cs typeface="Times New Roman" pitchFamily="18" charset="0"/>
              </a:rPr>
              <a:t>	Стоит отметить, что для сервировки стола использовались скатерти, полотенца и посуда, хранимые в сундуках и буфетах для торжественных случаев.</a:t>
            </a:r>
          </a:p>
          <a:p>
            <a:endParaRPr lang="ru-RU" sz="2000" b="1" dirty="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6" name="Рисунок 5" descr="http://derzhava.today/wp-content/uploads/2015/08/semeyniy-podryad-na-vlast.jpg"/>
          <p:cNvPicPr/>
          <p:nvPr/>
        </p:nvPicPr>
        <p:blipFill>
          <a:blip r:embed="rId3" cstate="print"/>
          <a:srcRect/>
          <a:stretch>
            <a:fillRect/>
          </a:stretch>
        </p:blipFill>
        <p:spPr bwMode="auto">
          <a:xfrm>
            <a:off x="3786182" y="4907119"/>
            <a:ext cx="2571768" cy="195088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rmAutofit/>
          </a:bodyPr>
          <a:lstStyle/>
          <a:p>
            <a:pPr algn="ctr"/>
            <a:r>
              <a:rPr lang="ru-RU" sz="3600" dirty="0">
                <a:latin typeface="Times New Roman" pitchFamily="18" charset="0"/>
                <a:cs typeface="Times New Roman" pitchFamily="18" charset="0"/>
              </a:rPr>
              <a:t>Память об умерших родственниках</a:t>
            </a:r>
          </a:p>
        </p:txBody>
      </p:sp>
      <p:sp>
        <p:nvSpPr>
          <p:cNvPr id="4" name="Прямоугольник 3"/>
          <p:cNvSpPr/>
          <p:nvPr/>
        </p:nvSpPr>
        <p:spPr>
          <a:xfrm>
            <a:off x="2928894" y="4375269"/>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6" name="Прямоугольник 5"/>
          <p:cNvSpPr/>
          <p:nvPr/>
        </p:nvSpPr>
        <p:spPr>
          <a:xfrm>
            <a:off x="4286248" y="1142984"/>
            <a:ext cx="4429156" cy="2400657"/>
          </a:xfrm>
          <a:prstGeom prst="rect">
            <a:avLst/>
          </a:prstGeom>
        </p:spPr>
        <p:txBody>
          <a:bodyPr wrap="square">
            <a:spAutoFit/>
          </a:bodyPr>
          <a:lstStyle/>
          <a:p>
            <a:pPr>
              <a:lnSpc>
                <a:spcPct val="150000"/>
              </a:lnSpc>
            </a:pPr>
            <a:r>
              <a:rPr lang="ru-RU" sz="2000" b="1" dirty="0">
                <a:latin typeface="Times New Roman" pitchFamily="18" charset="0"/>
                <a:cs typeface="Times New Roman" pitchFamily="18" charset="0"/>
              </a:rPr>
              <a:t>Чтить память своих родственников, поминать тех, кто покинул этот мир, тоже относятся к исконно русским традициям, равно как и постоянная забота о престарелых родителях.</a:t>
            </a:r>
            <a:endParaRPr lang="ru-RU" sz="2000" dirty="0">
              <a:latin typeface="Times New Roman" pitchFamily="18" charset="0"/>
              <a:cs typeface="Times New Roman" pitchFamily="18" charset="0"/>
            </a:endParaRPr>
          </a:p>
        </p:txBody>
      </p:sp>
      <p:pic>
        <p:nvPicPr>
          <p:cNvPr id="7" name="Рисунок 6" descr="http://ds04.infourok.ru/uploads/ex/0783/00020352-33dcd01a/img17.jpg"/>
          <p:cNvPicPr/>
          <p:nvPr/>
        </p:nvPicPr>
        <p:blipFill>
          <a:blip r:embed="rId3" cstate="print"/>
          <a:srcRect/>
          <a:stretch>
            <a:fillRect/>
          </a:stretch>
        </p:blipFill>
        <p:spPr bwMode="auto">
          <a:xfrm>
            <a:off x="0" y="1285860"/>
            <a:ext cx="3857652" cy="2928958"/>
          </a:xfrm>
          <a:prstGeom prst="rect">
            <a:avLst/>
          </a:prstGeom>
          <a:noFill/>
          <a:ln w="9525">
            <a:noFill/>
            <a:miter lim="800000"/>
            <a:headEnd/>
            <a:tailEnd/>
          </a:ln>
        </p:spPr>
      </p:pic>
      <p:pic>
        <p:nvPicPr>
          <p:cNvPr id="8" name="Рисунок 7" descr="https://im0-tub-ru.yandex.net/i?id=2e4f2bc7ae7e7860f4e4da5b37b8df57&amp;n=13"/>
          <p:cNvPicPr/>
          <p:nvPr/>
        </p:nvPicPr>
        <p:blipFill>
          <a:blip r:embed="rId4"/>
          <a:srcRect/>
          <a:stretch>
            <a:fillRect/>
          </a:stretch>
        </p:blipFill>
        <p:spPr bwMode="auto">
          <a:xfrm>
            <a:off x="4714876" y="3971925"/>
            <a:ext cx="3851106" cy="2886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rmAutofit/>
          </a:bodyPr>
          <a:lstStyle/>
          <a:p>
            <a:pPr algn="ctr"/>
            <a:r>
              <a:rPr lang="ru-RU" sz="3600" dirty="0">
                <a:latin typeface="Times New Roman" pitchFamily="18" charset="0"/>
                <a:cs typeface="Times New Roman" pitchFamily="18" charset="0"/>
              </a:rPr>
              <a:t>Календарные праздники и обряды</a:t>
            </a:r>
          </a:p>
        </p:txBody>
      </p:sp>
      <p:sp>
        <p:nvSpPr>
          <p:cNvPr id="4" name="Прямоугольник 3"/>
          <p:cNvSpPr/>
          <p:nvPr/>
        </p:nvSpPr>
        <p:spPr>
          <a:xfrm>
            <a:off x="1142976" y="4357694"/>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6" name="Прямоугольник 5"/>
          <p:cNvSpPr/>
          <p:nvPr/>
        </p:nvSpPr>
        <p:spPr>
          <a:xfrm>
            <a:off x="500034" y="1214422"/>
            <a:ext cx="8358246" cy="3416320"/>
          </a:xfrm>
          <a:prstGeom prst="rect">
            <a:avLst/>
          </a:prstGeom>
        </p:spPr>
        <p:txBody>
          <a:bodyPr wrap="square">
            <a:spAutoFit/>
          </a:bodyPr>
          <a:lstStyle/>
          <a:p>
            <a:r>
              <a:rPr lang="ru-RU" b="1" dirty="0">
                <a:latin typeface="Times New Roman" pitchFamily="18" charset="0"/>
                <a:cs typeface="Times New Roman" pitchFamily="18" charset="0"/>
              </a:rPr>
              <a:t>Основные зимние праздники приходились на январь. Две святочные недели (святки) объединяли три больших праздника: Рождество, Новый год (по старому стилю) и Крещение. В праздники затевали магические игры, производили символические действия с зерном, хлебом, соломой ("чтобы был урожай"). Дети, девушки и парни под Рождество ходили по домам колядовать, Колядовали и в Новый год. Весь святочный период, особенно под Новый год и после него, девушки гадали, чтобы узнать свою судьбу. Обязательным элементом святок было ряженье. Молодежь наряжалась стариками и старухами, цыганами, гусарами; мазали лица сажей, надевали вывороченные наизнанку шубы и ходили по деревне, подшучивая над всеми, разыгрывая сценки, веселясь. Участвовала в основном молодежь, остальные были зрителями.</a:t>
            </a:r>
          </a:p>
        </p:txBody>
      </p:sp>
      <p:pic>
        <p:nvPicPr>
          <p:cNvPr id="7" name="Рисунок 6" descr="http://sovetnews.com/wp-content/uploads/2017/01/orthodox-christmas.jpg"/>
          <p:cNvPicPr/>
          <p:nvPr/>
        </p:nvPicPr>
        <p:blipFill>
          <a:blip r:embed="rId3" cstate="print"/>
          <a:srcRect/>
          <a:stretch>
            <a:fillRect/>
          </a:stretch>
        </p:blipFill>
        <p:spPr bwMode="auto">
          <a:xfrm>
            <a:off x="3286116" y="4429132"/>
            <a:ext cx="3314700" cy="221354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rmAutofit/>
          </a:bodyPr>
          <a:lstStyle/>
          <a:p>
            <a:pPr algn="ctr"/>
            <a:r>
              <a:rPr lang="ru-RU" sz="3600" dirty="0">
                <a:latin typeface="Times New Roman" pitchFamily="18" charset="0"/>
                <a:cs typeface="Times New Roman" pitchFamily="18" charset="0"/>
              </a:rPr>
              <a:t>Календарные праздники</a:t>
            </a:r>
          </a:p>
        </p:txBody>
      </p:sp>
      <p:sp>
        <p:nvSpPr>
          <p:cNvPr id="4" name="Прямоугольник 3"/>
          <p:cNvSpPr/>
          <p:nvPr/>
        </p:nvSpPr>
        <p:spPr>
          <a:xfrm>
            <a:off x="1142976" y="4357694"/>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7" name="Прямоугольник 6"/>
          <p:cNvSpPr/>
          <p:nvPr/>
        </p:nvSpPr>
        <p:spPr>
          <a:xfrm>
            <a:off x="357158" y="2357430"/>
            <a:ext cx="8286808" cy="369332"/>
          </a:xfrm>
          <a:prstGeom prst="rect">
            <a:avLst/>
          </a:prstGeom>
        </p:spPr>
        <p:txBody>
          <a:bodyPr wrap="square">
            <a:spAutoFit/>
          </a:bodyPr>
          <a:lstStyle/>
          <a:p>
            <a:r>
              <a:rPr lang="ru-RU" b="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8" name="Прямоугольник 7"/>
          <p:cNvSpPr/>
          <p:nvPr/>
        </p:nvSpPr>
        <p:spPr>
          <a:xfrm>
            <a:off x="4000496" y="1142984"/>
            <a:ext cx="4357718" cy="4708981"/>
          </a:xfrm>
          <a:prstGeom prst="rect">
            <a:avLst/>
          </a:prstGeom>
        </p:spPr>
        <p:txBody>
          <a:bodyPr wrap="square">
            <a:spAutoFit/>
          </a:bodyPr>
          <a:lstStyle/>
          <a:p>
            <a:pPr>
              <a:lnSpc>
                <a:spcPct val="150000"/>
              </a:lnSpc>
            </a:pPr>
            <a:r>
              <a:rPr lang="ru-RU" sz="2000" b="1" dirty="0">
                <a:latin typeface="Times New Roman" pitchFamily="18" charset="0"/>
                <a:cs typeface="Times New Roman" pitchFamily="18" charset="0"/>
              </a:rPr>
              <a:t>Любимым праздником была Масленица, она длилась целую неделю и знаменовала проводы зимы и встречу весны. Начиная с четверга масленичной недели все работы прекращались, начиналось шумное веселье. Ходили друг к другу в гости, обильно угощались блинами, оладьями, пирогами, была и выпивка</a:t>
            </a:r>
            <a:r>
              <a:rPr lang="ru-RU" b="1" dirty="0">
                <a:latin typeface="Times New Roman" pitchFamily="18" charset="0"/>
                <a:cs typeface="Times New Roman" pitchFamily="18" charset="0"/>
              </a:rPr>
              <a:t>. </a:t>
            </a:r>
          </a:p>
        </p:txBody>
      </p:sp>
      <p:pic>
        <p:nvPicPr>
          <p:cNvPr id="9" name="Рисунок 8" descr="http://molodoy-kavkaz.ru/uploads/article/Image/main_big_52.jpg"/>
          <p:cNvPicPr/>
          <p:nvPr/>
        </p:nvPicPr>
        <p:blipFill>
          <a:blip r:embed="rId3"/>
          <a:srcRect/>
          <a:stretch>
            <a:fillRect/>
          </a:stretch>
        </p:blipFill>
        <p:spPr bwMode="auto">
          <a:xfrm>
            <a:off x="285720" y="1428736"/>
            <a:ext cx="2714644" cy="2000264"/>
          </a:xfrm>
          <a:prstGeom prst="rect">
            <a:avLst/>
          </a:prstGeom>
          <a:noFill/>
          <a:ln w="9525">
            <a:noFill/>
            <a:miter lim="800000"/>
            <a:headEnd/>
            <a:tailEnd/>
          </a:ln>
        </p:spPr>
      </p:pic>
      <p:pic>
        <p:nvPicPr>
          <p:cNvPr id="10" name="Рисунок 9" descr="http://zauralonline.ru/images/photos/big/1924b0f1f2c42f50d64f32078a4e451e.jpg"/>
          <p:cNvPicPr/>
          <p:nvPr/>
        </p:nvPicPr>
        <p:blipFill>
          <a:blip r:embed="rId4"/>
          <a:srcRect/>
          <a:stretch>
            <a:fillRect/>
          </a:stretch>
        </p:blipFill>
        <p:spPr bwMode="auto">
          <a:xfrm flipH="1">
            <a:off x="0" y="3857628"/>
            <a:ext cx="3643306" cy="264320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rmAutofit/>
          </a:bodyPr>
          <a:lstStyle/>
          <a:p>
            <a:pPr algn="ctr"/>
            <a:r>
              <a:rPr lang="ru-RU" sz="3600" dirty="0">
                <a:latin typeface="Times New Roman" pitchFamily="18" charset="0"/>
                <a:cs typeface="Times New Roman" pitchFamily="18" charset="0"/>
              </a:rPr>
              <a:t>Традиции, которые сохранились </a:t>
            </a:r>
          </a:p>
        </p:txBody>
      </p:sp>
      <p:sp>
        <p:nvSpPr>
          <p:cNvPr id="4" name="Прямоугольник 3"/>
          <p:cNvSpPr/>
          <p:nvPr/>
        </p:nvSpPr>
        <p:spPr>
          <a:xfrm>
            <a:off x="1142976" y="4357694"/>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7" name="Прямоугольник 6"/>
          <p:cNvSpPr/>
          <p:nvPr/>
        </p:nvSpPr>
        <p:spPr>
          <a:xfrm>
            <a:off x="214282" y="1285860"/>
            <a:ext cx="8643998" cy="4093428"/>
          </a:xfrm>
          <a:prstGeom prst="rect">
            <a:avLst/>
          </a:prstGeom>
        </p:spPr>
        <p:txBody>
          <a:bodyPr wrap="square">
            <a:spAutoFit/>
          </a:bodyPr>
          <a:lstStyle/>
          <a:p>
            <a:r>
              <a:rPr lang="ru-RU" b="1" dirty="0">
                <a:latin typeface="Times New Roman" pitchFamily="18" charset="0"/>
                <a:cs typeface="Times New Roman" pitchFamily="18" charset="0"/>
              </a:rPr>
              <a:t>	</a:t>
            </a:r>
            <a:r>
              <a:rPr lang="ru-RU" sz="2000" b="1" dirty="0">
                <a:latin typeface="Times New Roman" pitchFamily="18" charset="0"/>
                <a:cs typeface="Times New Roman" pitchFamily="18" charset="0"/>
              </a:rPr>
              <a:t>В наше время сохранилась традиция празднования Старого Нового года. Больше ни в одной стране такого нет. Оно приходится на 13 января. До 1918 года в России действовал юлианский календарь, который опережал распространенный в Европе григорианский на 13 дней. Декретом Советской власти от 24 января 1918 года Россия стала жить по тому же календарю, что и остальные. Однако долгое время все даты указывались с отметкой "по новому стилю" или "по старому стилю". Однако 13 января по новому стилю в большинстве семей по-прежнему отмечали Старый Новый год, именно он считался "настоящим". Со временем к новому календарю привыкли, но традиция встречать Старый Новый год осталась. </a:t>
            </a:r>
          </a:p>
          <a:p>
            <a:endParaRPr lang="ru-RU" sz="2000" b="1"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6" name="Рисунок 5" descr="http://www.playcast.ru/uploads/2017/01/13/21263573.gif"/>
          <p:cNvPicPr/>
          <p:nvPr/>
        </p:nvPicPr>
        <p:blipFill>
          <a:blip r:embed="rId3" cstate="print"/>
          <a:srcRect/>
          <a:stretch>
            <a:fillRect/>
          </a:stretch>
        </p:blipFill>
        <p:spPr bwMode="auto">
          <a:xfrm>
            <a:off x="3786182" y="4790576"/>
            <a:ext cx="2786081" cy="206742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rmAutofit/>
          </a:bodyPr>
          <a:lstStyle/>
          <a:p>
            <a:pPr algn="ctr"/>
            <a:r>
              <a:rPr lang="ru-RU" sz="3200" dirty="0">
                <a:latin typeface="Times New Roman" pitchFamily="18" charset="0"/>
                <a:cs typeface="Times New Roman" pitchFamily="18" charset="0"/>
              </a:rPr>
              <a:t>Традиции, которые сохранились </a:t>
            </a:r>
          </a:p>
        </p:txBody>
      </p:sp>
      <p:sp>
        <p:nvSpPr>
          <p:cNvPr id="4" name="Прямоугольник 3"/>
          <p:cNvSpPr/>
          <p:nvPr/>
        </p:nvSpPr>
        <p:spPr>
          <a:xfrm>
            <a:off x="1142976" y="4357694"/>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6" name="Прямоугольник 5"/>
          <p:cNvSpPr/>
          <p:nvPr/>
        </p:nvSpPr>
        <p:spPr>
          <a:xfrm>
            <a:off x="500034" y="1214422"/>
            <a:ext cx="8358246" cy="3416320"/>
          </a:xfrm>
          <a:prstGeom prst="rect">
            <a:avLst/>
          </a:prstGeom>
        </p:spPr>
        <p:txBody>
          <a:bodyPr wrap="square">
            <a:spAutoFit/>
          </a:bodyPr>
          <a:lstStyle/>
          <a:p>
            <a:r>
              <a:rPr lang="ru-RU" b="1" dirty="0">
                <a:latin typeface="Times New Roman" pitchFamily="18" charset="0"/>
                <a:cs typeface="Times New Roman" pitchFamily="18" charset="0"/>
              </a:rPr>
              <a:t>Крещение - древнейший обычай, который в православной и католической церкви относится к разряду таинств. Оно означает принятие человека в лоно христианской церкви. После крещения говорят: "Он стал божьим человеком", то есть приобщился к божеству. В православной церкви младенца трижды окунают в воду, в католической же просто обливают водой. На крестины принято приглашать родных и близких, накрывать праздничный стол. Обряд в России совершается так же, как это делалось веками, - при помощи </a:t>
            </a:r>
            <a:r>
              <a:rPr lang="ru-RU" b="1" dirty="0" err="1">
                <a:latin typeface="Times New Roman" pitchFamily="18" charset="0"/>
                <a:cs typeface="Times New Roman" pitchFamily="18" charset="0"/>
              </a:rPr>
              <a:t>воспреемников</a:t>
            </a:r>
            <a:r>
              <a:rPr lang="ru-RU" b="1" dirty="0">
                <a:latin typeface="Times New Roman" pitchFamily="18" charset="0"/>
                <a:cs typeface="Times New Roman" pitchFamily="18" charset="0"/>
              </a:rPr>
              <a:t> (крестных отца и матери). Священник произносит </a:t>
            </a:r>
            <a:r>
              <a:rPr lang="ru-RU" b="1" dirty="0" err="1">
                <a:latin typeface="Times New Roman" pitchFamily="18" charset="0"/>
                <a:cs typeface="Times New Roman" pitchFamily="18" charset="0"/>
              </a:rPr>
              <a:t>огласительную</a:t>
            </a:r>
            <a:r>
              <a:rPr lang="ru-RU" b="1" dirty="0">
                <a:latin typeface="Times New Roman" pitchFamily="18" charset="0"/>
                <a:cs typeface="Times New Roman" pitchFamily="18" charset="0"/>
              </a:rPr>
              <a:t> молитву, благословляет воду, одевает младенца в крестильную рубашку, вручает нательный крест, Крестный отец в России для родителей - это "кум", а мать - "кума". В этот день все делают подарки новорожденному, а крестные - самые дорогие.</a:t>
            </a:r>
          </a:p>
        </p:txBody>
      </p:sp>
      <p:pic>
        <p:nvPicPr>
          <p:cNvPr id="7" name="Рисунок 6" descr="https://ic.pics.livejournal.com/photoalex/30388562/677738/677738_original.jpg"/>
          <p:cNvPicPr/>
          <p:nvPr/>
        </p:nvPicPr>
        <p:blipFill>
          <a:blip r:embed="rId3" cstate="print"/>
          <a:srcRect/>
          <a:stretch>
            <a:fillRect/>
          </a:stretch>
        </p:blipFill>
        <p:spPr bwMode="auto">
          <a:xfrm>
            <a:off x="1071538" y="4643446"/>
            <a:ext cx="3071834" cy="2071702"/>
          </a:xfrm>
          <a:prstGeom prst="rect">
            <a:avLst/>
          </a:prstGeom>
          <a:noFill/>
          <a:ln w="9525">
            <a:noFill/>
            <a:miter lim="800000"/>
            <a:headEnd/>
            <a:tailEnd/>
          </a:ln>
        </p:spPr>
      </p:pic>
      <p:pic>
        <p:nvPicPr>
          <p:cNvPr id="8" name="Рисунок 7" descr="http://heaclub.ru/tim/14ad02e7adc82654f4bf5cfaef0e8968/pochemu-krestyat-detei.jpg"/>
          <p:cNvPicPr/>
          <p:nvPr/>
        </p:nvPicPr>
        <p:blipFill>
          <a:blip r:embed="rId4" cstate="print"/>
          <a:srcRect/>
          <a:stretch>
            <a:fillRect/>
          </a:stretch>
        </p:blipFill>
        <p:spPr bwMode="auto">
          <a:xfrm>
            <a:off x="5286380" y="4643446"/>
            <a:ext cx="2786082" cy="204310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Autofit/>
          </a:bodyPr>
          <a:lstStyle/>
          <a:p>
            <a:pPr algn="ctr"/>
            <a:r>
              <a:rPr lang="ru-RU" sz="3200" dirty="0">
                <a:latin typeface="Times New Roman" pitchFamily="18" charset="0"/>
                <a:cs typeface="Times New Roman" pitchFamily="18" charset="0"/>
              </a:rPr>
              <a:t>Современные семейные традиции</a:t>
            </a:r>
          </a:p>
        </p:txBody>
      </p:sp>
      <p:sp>
        <p:nvSpPr>
          <p:cNvPr id="7" name="Прямоугольник 6"/>
          <p:cNvSpPr/>
          <p:nvPr/>
        </p:nvSpPr>
        <p:spPr>
          <a:xfrm>
            <a:off x="571472" y="1428736"/>
            <a:ext cx="8286808" cy="677108"/>
          </a:xfrm>
          <a:prstGeom prst="rect">
            <a:avLst/>
          </a:prstGeom>
        </p:spPr>
        <p:txBody>
          <a:bodyPr wrap="square">
            <a:spAutoFit/>
          </a:bodyPr>
          <a:lstStyle/>
          <a:p>
            <a:r>
              <a:rPr lang="ru-RU" b="1" dirty="0">
                <a:latin typeface="Times New Roman" pitchFamily="18" charset="0"/>
                <a:cs typeface="Times New Roman" pitchFamily="18" charset="0"/>
              </a:rPr>
              <a:t>	</a:t>
            </a:r>
            <a:endParaRPr lang="ru-RU" sz="2000" b="1"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8" name="Прямоугольник 7"/>
          <p:cNvSpPr/>
          <p:nvPr/>
        </p:nvSpPr>
        <p:spPr>
          <a:xfrm>
            <a:off x="214282" y="1285860"/>
            <a:ext cx="8501122" cy="2862322"/>
          </a:xfrm>
          <a:prstGeom prst="rect">
            <a:avLst/>
          </a:prstGeom>
        </p:spPr>
        <p:txBody>
          <a:bodyPr wrap="square">
            <a:spAutoFit/>
          </a:bodyPr>
          <a:lstStyle/>
          <a:p>
            <a:r>
              <a:rPr lang="ru-RU" sz="2000" b="1" dirty="0">
                <a:latin typeface="Times New Roman" pitchFamily="18" charset="0"/>
                <a:cs typeface="Times New Roman" pitchFamily="18" charset="0"/>
              </a:rPr>
              <a:t>	В современном обществе у каждой семьи свои традиции.</a:t>
            </a:r>
          </a:p>
          <a:p>
            <a:r>
              <a:rPr lang="ru-RU" sz="2000" b="1" dirty="0">
                <a:latin typeface="Times New Roman" pitchFamily="18" charset="0"/>
                <a:cs typeface="Times New Roman" pitchFamily="18" charset="0"/>
              </a:rPr>
              <a:t> Совместные походы  на природу, семейный просмотр нового детского фильма, поездки к бабушке на день рождения, изготовление подарков ей собственными руками — это необходимые составляющие семьи, залог душевного здоровья, сохранение благоприятного микроклимата.</a:t>
            </a:r>
            <a:r>
              <a:rPr lang="ru-RU" sz="2000" b="1" dirty="0"/>
              <a:t> </a:t>
            </a:r>
          </a:p>
          <a:p>
            <a:endParaRPr lang="ru-RU" sz="2000" b="1" dirty="0"/>
          </a:p>
          <a:p>
            <a:endParaRPr lang="ru-RU" sz="2000" b="1" dirty="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p:txBody>
      </p:sp>
      <p:sp>
        <p:nvSpPr>
          <p:cNvPr id="9" name="Прямоугольник 8"/>
          <p:cNvSpPr/>
          <p:nvPr/>
        </p:nvSpPr>
        <p:spPr>
          <a:xfrm>
            <a:off x="214282" y="3857628"/>
            <a:ext cx="184731" cy="2031325"/>
          </a:xfrm>
          <a:prstGeom prst="rect">
            <a:avLst/>
          </a:prstGeom>
        </p:spPr>
        <p:txBody>
          <a:bodyPr wrap="none">
            <a:spAutoFit/>
          </a:bodyPr>
          <a:lstStyle/>
          <a:p>
            <a:endParaRPr lang="ru-RU" dirty="0"/>
          </a:p>
          <a:p>
            <a:endParaRPr lang="ru-RU" dirty="0"/>
          </a:p>
          <a:p>
            <a:endParaRPr lang="ru-RU" dirty="0"/>
          </a:p>
          <a:p>
            <a:endParaRPr lang="ru-RU" dirty="0"/>
          </a:p>
          <a:p>
            <a:endParaRPr lang="ru-RU" dirty="0"/>
          </a:p>
          <a:p>
            <a:endParaRPr lang="ru-RU" dirty="0"/>
          </a:p>
          <a:p>
            <a:endParaRPr lang="ru-RU" dirty="0"/>
          </a:p>
        </p:txBody>
      </p:sp>
      <p:pic>
        <p:nvPicPr>
          <p:cNvPr id="11" name="Рисунок 10" descr="http://img-b.photosight.ru/577/4234335_large.jpg"/>
          <p:cNvPicPr/>
          <p:nvPr/>
        </p:nvPicPr>
        <p:blipFill>
          <a:blip r:embed="rId3"/>
          <a:srcRect/>
          <a:stretch>
            <a:fillRect/>
          </a:stretch>
        </p:blipFill>
        <p:spPr bwMode="auto">
          <a:xfrm>
            <a:off x="500034" y="3143248"/>
            <a:ext cx="3714776" cy="2786082"/>
          </a:xfrm>
          <a:prstGeom prst="rect">
            <a:avLst/>
          </a:prstGeom>
          <a:noFill/>
          <a:ln w="9525">
            <a:noFill/>
            <a:miter lim="800000"/>
            <a:headEnd/>
            <a:tailEnd/>
          </a:ln>
        </p:spPr>
      </p:pic>
      <p:pic>
        <p:nvPicPr>
          <p:cNvPr id="13" name="Рисунок 12" descr="http://misanec.ru/wp-content/uploads/2015/12/kino.jpg"/>
          <p:cNvPicPr/>
          <p:nvPr/>
        </p:nvPicPr>
        <p:blipFill>
          <a:blip r:embed="rId4"/>
          <a:srcRect/>
          <a:stretch>
            <a:fillRect/>
          </a:stretch>
        </p:blipFill>
        <p:spPr bwMode="auto">
          <a:xfrm>
            <a:off x="4643438" y="3143248"/>
            <a:ext cx="3429024" cy="285752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Autofit/>
          </a:bodyPr>
          <a:lstStyle/>
          <a:p>
            <a:pPr algn="ctr"/>
            <a:r>
              <a:rPr lang="ru-RU" sz="3200" dirty="0">
                <a:latin typeface="Times New Roman" pitchFamily="18" charset="0"/>
                <a:cs typeface="Times New Roman" pitchFamily="18" charset="0"/>
              </a:rPr>
              <a:t>Современные семейные традиции</a:t>
            </a:r>
          </a:p>
        </p:txBody>
      </p:sp>
      <p:sp>
        <p:nvSpPr>
          <p:cNvPr id="7" name="Прямоугольник 6"/>
          <p:cNvSpPr/>
          <p:nvPr/>
        </p:nvSpPr>
        <p:spPr>
          <a:xfrm>
            <a:off x="571472" y="1428736"/>
            <a:ext cx="8286808" cy="677108"/>
          </a:xfrm>
          <a:prstGeom prst="rect">
            <a:avLst/>
          </a:prstGeom>
        </p:spPr>
        <p:txBody>
          <a:bodyPr wrap="square">
            <a:spAutoFit/>
          </a:bodyPr>
          <a:lstStyle/>
          <a:p>
            <a:r>
              <a:rPr lang="ru-RU" b="1" dirty="0">
                <a:latin typeface="Times New Roman" pitchFamily="18" charset="0"/>
                <a:cs typeface="Times New Roman" pitchFamily="18" charset="0"/>
              </a:rPr>
              <a:t>	</a:t>
            </a:r>
            <a:endParaRPr lang="ru-RU" sz="2000" b="1"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6" name="Прямоугольник 5"/>
          <p:cNvSpPr/>
          <p:nvPr/>
        </p:nvSpPr>
        <p:spPr>
          <a:xfrm>
            <a:off x="500034" y="1428737"/>
            <a:ext cx="8501122" cy="2062103"/>
          </a:xfrm>
          <a:prstGeom prst="rect">
            <a:avLst/>
          </a:prstGeom>
        </p:spPr>
        <p:txBody>
          <a:bodyPr wrap="square">
            <a:spAutoFit/>
          </a:bodyPr>
          <a:lstStyle/>
          <a:p>
            <a:r>
              <a:rPr lang="ru-RU" sz="2000" b="1" dirty="0">
                <a:latin typeface="Times New Roman" pitchFamily="18" charset="0"/>
                <a:cs typeface="Times New Roman" pitchFamily="18" charset="0"/>
              </a:rPr>
              <a:t>	</a:t>
            </a:r>
            <a:r>
              <a:rPr lang="ru-RU" sz="2000" dirty="0"/>
              <a:t> </a:t>
            </a:r>
          </a:p>
          <a:p>
            <a:endParaRPr lang="ru-RU" dirty="0"/>
          </a:p>
          <a:p>
            <a:endParaRPr lang="ru-RU" dirty="0"/>
          </a:p>
          <a:p>
            <a:endParaRPr lang="ru-RU" dirty="0"/>
          </a:p>
          <a:p>
            <a:endParaRPr lang="ru-RU" dirty="0"/>
          </a:p>
          <a:p>
            <a:endParaRPr lang="ru-RU" dirty="0"/>
          </a:p>
          <a:p>
            <a:endParaRPr lang="ru-RU" dirty="0"/>
          </a:p>
        </p:txBody>
      </p:sp>
      <p:sp>
        <p:nvSpPr>
          <p:cNvPr id="8" name="Прямоугольник 7"/>
          <p:cNvSpPr/>
          <p:nvPr/>
        </p:nvSpPr>
        <p:spPr>
          <a:xfrm>
            <a:off x="214282" y="1357298"/>
            <a:ext cx="8929718" cy="400110"/>
          </a:xfrm>
          <a:prstGeom prst="rect">
            <a:avLst/>
          </a:prstGeom>
        </p:spPr>
        <p:txBody>
          <a:bodyPr wrap="square">
            <a:spAutoFit/>
          </a:bodyPr>
          <a:lstStyle/>
          <a:p>
            <a:r>
              <a:rPr lang="ru-RU" sz="2000" b="1" dirty="0">
                <a:latin typeface="Times New Roman" pitchFamily="18" charset="0"/>
                <a:cs typeface="Times New Roman" pitchFamily="18" charset="0"/>
              </a:rPr>
              <a:t>	</a:t>
            </a:r>
          </a:p>
        </p:txBody>
      </p:sp>
      <p:sp>
        <p:nvSpPr>
          <p:cNvPr id="9" name="Прямоугольник 8"/>
          <p:cNvSpPr/>
          <p:nvPr/>
        </p:nvSpPr>
        <p:spPr>
          <a:xfrm>
            <a:off x="214282" y="3857628"/>
            <a:ext cx="184731" cy="1477328"/>
          </a:xfrm>
          <a:prstGeom prst="rect">
            <a:avLst/>
          </a:prstGeom>
        </p:spPr>
        <p:txBody>
          <a:bodyPr wrap="none">
            <a:spAutoFit/>
          </a:bodyPr>
          <a:lstStyle/>
          <a:p>
            <a:endParaRPr lang="ru-RU" dirty="0"/>
          </a:p>
          <a:p>
            <a:endParaRPr lang="ru-RU" dirty="0"/>
          </a:p>
          <a:p>
            <a:endParaRPr lang="ru-RU" dirty="0"/>
          </a:p>
          <a:p>
            <a:endParaRPr lang="ru-RU" dirty="0"/>
          </a:p>
          <a:p>
            <a:endParaRPr lang="ru-RU" dirty="0"/>
          </a:p>
        </p:txBody>
      </p:sp>
      <p:sp>
        <p:nvSpPr>
          <p:cNvPr id="11" name="Прямоугольник 10"/>
          <p:cNvSpPr/>
          <p:nvPr/>
        </p:nvSpPr>
        <p:spPr>
          <a:xfrm>
            <a:off x="1285852" y="1428736"/>
            <a:ext cx="6715172" cy="461665"/>
          </a:xfrm>
          <a:prstGeom prst="rect">
            <a:avLst/>
          </a:prstGeom>
        </p:spPr>
        <p:txBody>
          <a:bodyPr wrap="square">
            <a:spAutoFit/>
          </a:bodyPr>
          <a:lstStyle/>
          <a:p>
            <a:r>
              <a:rPr lang="ru-RU" sz="2400" b="1" dirty="0">
                <a:latin typeface="Times New Roman" pitchFamily="18" charset="0"/>
                <a:cs typeface="Times New Roman" pitchFamily="18" charset="0"/>
              </a:rPr>
              <a:t>Семейное приготовление пищи. </a:t>
            </a:r>
          </a:p>
        </p:txBody>
      </p:sp>
      <p:pic>
        <p:nvPicPr>
          <p:cNvPr id="13" name="Рисунок 12" descr="http://mamalarisa.ru/wp-content/uploads/2015/12/2_mamalarisa.ru_.jpg"/>
          <p:cNvPicPr/>
          <p:nvPr/>
        </p:nvPicPr>
        <p:blipFill>
          <a:blip r:embed="rId3"/>
          <a:srcRect/>
          <a:stretch>
            <a:fillRect/>
          </a:stretch>
        </p:blipFill>
        <p:spPr bwMode="auto">
          <a:xfrm>
            <a:off x="357158" y="2285992"/>
            <a:ext cx="3929090" cy="2905122"/>
          </a:xfrm>
          <a:prstGeom prst="rect">
            <a:avLst/>
          </a:prstGeom>
          <a:noFill/>
          <a:ln w="9525">
            <a:noFill/>
            <a:miter lim="800000"/>
            <a:headEnd/>
            <a:tailEnd/>
          </a:ln>
        </p:spPr>
      </p:pic>
      <p:pic>
        <p:nvPicPr>
          <p:cNvPr id="14" name="Рисунок 13" descr="http://i030.radikal.ru/0801/9c/65fcae4fa2b5.jpg"/>
          <p:cNvPicPr/>
          <p:nvPr/>
        </p:nvPicPr>
        <p:blipFill>
          <a:blip r:embed="rId4"/>
          <a:srcRect/>
          <a:stretch>
            <a:fillRect/>
          </a:stretch>
        </p:blipFill>
        <p:spPr bwMode="auto">
          <a:xfrm>
            <a:off x="4857752" y="2357430"/>
            <a:ext cx="3929090" cy="285752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Autofit/>
          </a:bodyPr>
          <a:lstStyle/>
          <a:p>
            <a:pPr algn="ctr"/>
            <a:r>
              <a:rPr lang="ru-RU" sz="3200" dirty="0">
                <a:latin typeface="Times New Roman" pitchFamily="18" charset="0"/>
                <a:cs typeface="Times New Roman" pitchFamily="18" charset="0"/>
              </a:rPr>
              <a:t>Современные семейные традиции</a:t>
            </a:r>
          </a:p>
        </p:txBody>
      </p:sp>
      <p:sp>
        <p:nvSpPr>
          <p:cNvPr id="7" name="Прямоугольник 6"/>
          <p:cNvSpPr/>
          <p:nvPr/>
        </p:nvSpPr>
        <p:spPr>
          <a:xfrm>
            <a:off x="571472" y="1428736"/>
            <a:ext cx="8286808" cy="677108"/>
          </a:xfrm>
          <a:prstGeom prst="rect">
            <a:avLst/>
          </a:prstGeom>
        </p:spPr>
        <p:txBody>
          <a:bodyPr wrap="square">
            <a:spAutoFit/>
          </a:bodyPr>
          <a:lstStyle/>
          <a:p>
            <a:r>
              <a:rPr lang="ru-RU" b="1" dirty="0">
                <a:latin typeface="Times New Roman" pitchFamily="18" charset="0"/>
                <a:cs typeface="Times New Roman" pitchFamily="18" charset="0"/>
              </a:rPr>
              <a:t>	</a:t>
            </a:r>
            <a:endParaRPr lang="ru-RU" sz="2000" b="1"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6" name="Прямоугольник 5"/>
          <p:cNvSpPr/>
          <p:nvPr/>
        </p:nvSpPr>
        <p:spPr>
          <a:xfrm>
            <a:off x="500034" y="1428736"/>
            <a:ext cx="8501122" cy="2062103"/>
          </a:xfrm>
          <a:prstGeom prst="rect">
            <a:avLst/>
          </a:prstGeom>
        </p:spPr>
        <p:txBody>
          <a:bodyPr wrap="square">
            <a:spAutoFit/>
          </a:bodyPr>
          <a:lstStyle/>
          <a:p>
            <a:r>
              <a:rPr lang="ru-RU" sz="2000" b="1" dirty="0">
                <a:latin typeface="Times New Roman" pitchFamily="18" charset="0"/>
                <a:cs typeface="Times New Roman" pitchFamily="18" charset="0"/>
              </a:rPr>
              <a:t>	</a:t>
            </a:r>
            <a:r>
              <a:rPr lang="ru-RU" sz="2000" dirty="0"/>
              <a:t> </a:t>
            </a:r>
          </a:p>
          <a:p>
            <a:endParaRPr lang="ru-RU" dirty="0"/>
          </a:p>
          <a:p>
            <a:endParaRPr lang="ru-RU" dirty="0"/>
          </a:p>
          <a:p>
            <a:endParaRPr lang="ru-RU" dirty="0"/>
          </a:p>
          <a:p>
            <a:endParaRPr lang="ru-RU" dirty="0"/>
          </a:p>
          <a:p>
            <a:endParaRPr lang="ru-RU" dirty="0"/>
          </a:p>
          <a:p>
            <a:endParaRPr lang="ru-RU" dirty="0"/>
          </a:p>
        </p:txBody>
      </p:sp>
      <p:sp>
        <p:nvSpPr>
          <p:cNvPr id="8" name="Прямоугольник 7"/>
          <p:cNvSpPr/>
          <p:nvPr/>
        </p:nvSpPr>
        <p:spPr>
          <a:xfrm>
            <a:off x="214282" y="1428736"/>
            <a:ext cx="6643734" cy="400110"/>
          </a:xfrm>
          <a:prstGeom prst="rect">
            <a:avLst/>
          </a:prstGeom>
        </p:spPr>
        <p:txBody>
          <a:bodyPr wrap="square">
            <a:spAutoFit/>
          </a:bodyPr>
          <a:lstStyle/>
          <a:p>
            <a:r>
              <a:rPr lang="ru-RU" sz="2000" b="1" dirty="0">
                <a:latin typeface="Times New Roman" pitchFamily="18" charset="0"/>
                <a:cs typeface="Times New Roman" pitchFamily="18" charset="0"/>
              </a:rPr>
              <a:t>	</a:t>
            </a:r>
          </a:p>
        </p:txBody>
      </p:sp>
      <p:sp>
        <p:nvSpPr>
          <p:cNvPr id="9" name="Прямоугольник 8"/>
          <p:cNvSpPr/>
          <p:nvPr/>
        </p:nvSpPr>
        <p:spPr>
          <a:xfrm>
            <a:off x="214282" y="3857628"/>
            <a:ext cx="184731" cy="1477328"/>
          </a:xfrm>
          <a:prstGeom prst="rect">
            <a:avLst/>
          </a:prstGeom>
        </p:spPr>
        <p:txBody>
          <a:bodyPr wrap="none">
            <a:spAutoFit/>
          </a:bodyPr>
          <a:lstStyle/>
          <a:p>
            <a:endParaRPr lang="ru-RU" dirty="0"/>
          </a:p>
          <a:p>
            <a:endParaRPr lang="ru-RU" dirty="0"/>
          </a:p>
          <a:p>
            <a:endParaRPr lang="ru-RU" dirty="0"/>
          </a:p>
          <a:p>
            <a:endParaRPr lang="ru-RU" dirty="0"/>
          </a:p>
          <a:p>
            <a:endParaRPr lang="ru-RU" dirty="0"/>
          </a:p>
        </p:txBody>
      </p:sp>
      <p:sp>
        <p:nvSpPr>
          <p:cNvPr id="11" name="Прямоугольник 10"/>
          <p:cNvSpPr/>
          <p:nvPr/>
        </p:nvSpPr>
        <p:spPr>
          <a:xfrm>
            <a:off x="1500166" y="1428736"/>
            <a:ext cx="6715172" cy="461665"/>
          </a:xfrm>
          <a:prstGeom prst="rect">
            <a:avLst/>
          </a:prstGeom>
        </p:spPr>
        <p:txBody>
          <a:bodyPr wrap="square">
            <a:spAutoFit/>
          </a:bodyPr>
          <a:lstStyle/>
          <a:p>
            <a:r>
              <a:rPr lang="ru-RU" sz="2400" b="1" dirty="0">
                <a:latin typeface="Times New Roman" pitchFamily="18" charset="0"/>
                <a:cs typeface="Times New Roman" pitchFamily="18" charset="0"/>
              </a:rPr>
              <a:t>Совместная рыбалка до утра</a:t>
            </a:r>
          </a:p>
        </p:txBody>
      </p:sp>
      <p:pic>
        <p:nvPicPr>
          <p:cNvPr id="10" name="Рисунок 9" descr="http://tulasmi.ru/content/uploads/2013/07/20130714-rybalka1.jpg"/>
          <p:cNvPicPr/>
          <p:nvPr/>
        </p:nvPicPr>
        <p:blipFill>
          <a:blip r:embed="rId3"/>
          <a:srcRect/>
          <a:stretch>
            <a:fillRect/>
          </a:stretch>
        </p:blipFill>
        <p:spPr bwMode="auto">
          <a:xfrm>
            <a:off x="4857752" y="3857628"/>
            <a:ext cx="4143404" cy="2786067"/>
          </a:xfrm>
          <a:prstGeom prst="rect">
            <a:avLst/>
          </a:prstGeom>
          <a:noFill/>
          <a:ln w="9525">
            <a:noFill/>
            <a:miter lim="800000"/>
            <a:headEnd/>
            <a:tailEnd/>
          </a:ln>
        </p:spPr>
      </p:pic>
      <p:pic>
        <p:nvPicPr>
          <p:cNvPr id="12" name="Рисунок 11" descr="https://avatars.mds.yandex.net/get-pdb/236760/8c3eefdf-ca03-4c5f-84ae-43d06b0d979e/s800"/>
          <p:cNvPicPr/>
          <p:nvPr/>
        </p:nvPicPr>
        <p:blipFill>
          <a:blip r:embed="rId4"/>
          <a:srcRect/>
          <a:stretch>
            <a:fillRect/>
          </a:stretch>
        </p:blipFill>
        <p:spPr bwMode="auto">
          <a:xfrm>
            <a:off x="214282" y="2285992"/>
            <a:ext cx="4425003" cy="294815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Autofit/>
          </a:bodyPr>
          <a:lstStyle/>
          <a:p>
            <a:pPr algn="ctr"/>
            <a:r>
              <a:rPr lang="ru-RU" sz="3200" dirty="0">
                <a:latin typeface="Times New Roman" pitchFamily="18" charset="0"/>
                <a:cs typeface="Times New Roman" pitchFamily="18" charset="0"/>
              </a:rPr>
              <a:t>Современные семейные традиции</a:t>
            </a:r>
          </a:p>
        </p:txBody>
      </p:sp>
      <p:sp>
        <p:nvSpPr>
          <p:cNvPr id="7" name="Прямоугольник 6"/>
          <p:cNvSpPr/>
          <p:nvPr/>
        </p:nvSpPr>
        <p:spPr>
          <a:xfrm>
            <a:off x="571472" y="1428736"/>
            <a:ext cx="8286808" cy="677108"/>
          </a:xfrm>
          <a:prstGeom prst="rect">
            <a:avLst/>
          </a:prstGeom>
        </p:spPr>
        <p:txBody>
          <a:bodyPr wrap="square">
            <a:spAutoFit/>
          </a:bodyPr>
          <a:lstStyle/>
          <a:p>
            <a:r>
              <a:rPr lang="ru-RU" b="1" dirty="0">
                <a:latin typeface="Times New Roman" pitchFamily="18" charset="0"/>
                <a:cs typeface="Times New Roman" pitchFamily="18" charset="0"/>
              </a:rPr>
              <a:t>	</a:t>
            </a:r>
            <a:endParaRPr lang="ru-RU" sz="2000" b="1"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6" name="Прямоугольник 5"/>
          <p:cNvSpPr/>
          <p:nvPr/>
        </p:nvSpPr>
        <p:spPr>
          <a:xfrm>
            <a:off x="500034" y="1428736"/>
            <a:ext cx="8501122" cy="2062103"/>
          </a:xfrm>
          <a:prstGeom prst="rect">
            <a:avLst/>
          </a:prstGeom>
        </p:spPr>
        <p:txBody>
          <a:bodyPr wrap="square">
            <a:spAutoFit/>
          </a:bodyPr>
          <a:lstStyle/>
          <a:p>
            <a:r>
              <a:rPr lang="ru-RU" sz="2000" b="1" dirty="0">
                <a:latin typeface="Times New Roman" pitchFamily="18" charset="0"/>
                <a:cs typeface="Times New Roman" pitchFamily="18" charset="0"/>
              </a:rPr>
              <a:t>	</a:t>
            </a:r>
            <a:r>
              <a:rPr lang="ru-RU" sz="2000" dirty="0"/>
              <a:t> </a:t>
            </a:r>
          </a:p>
          <a:p>
            <a:endParaRPr lang="ru-RU" dirty="0"/>
          </a:p>
          <a:p>
            <a:endParaRPr lang="ru-RU" dirty="0"/>
          </a:p>
          <a:p>
            <a:endParaRPr lang="ru-RU" dirty="0"/>
          </a:p>
          <a:p>
            <a:endParaRPr lang="ru-RU" dirty="0"/>
          </a:p>
          <a:p>
            <a:endParaRPr lang="ru-RU" dirty="0"/>
          </a:p>
          <a:p>
            <a:endParaRPr lang="ru-RU" dirty="0"/>
          </a:p>
        </p:txBody>
      </p:sp>
      <p:sp>
        <p:nvSpPr>
          <p:cNvPr id="8" name="Прямоугольник 7"/>
          <p:cNvSpPr/>
          <p:nvPr/>
        </p:nvSpPr>
        <p:spPr>
          <a:xfrm>
            <a:off x="214282" y="1357298"/>
            <a:ext cx="8929718" cy="400110"/>
          </a:xfrm>
          <a:prstGeom prst="rect">
            <a:avLst/>
          </a:prstGeom>
        </p:spPr>
        <p:txBody>
          <a:bodyPr wrap="square">
            <a:spAutoFit/>
          </a:bodyPr>
          <a:lstStyle/>
          <a:p>
            <a:r>
              <a:rPr lang="ru-RU" sz="2000" b="1" dirty="0">
                <a:latin typeface="Times New Roman" pitchFamily="18" charset="0"/>
                <a:cs typeface="Times New Roman" pitchFamily="18" charset="0"/>
              </a:rPr>
              <a:t>	</a:t>
            </a:r>
          </a:p>
        </p:txBody>
      </p:sp>
      <p:sp>
        <p:nvSpPr>
          <p:cNvPr id="9" name="Прямоугольник 8"/>
          <p:cNvSpPr/>
          <p:nvPr/>
        </p:nvSpPr>
        <p:spPr>
          <a:xfrm>
            <a:off x="214282" y="3857628"/>
            <a:ext cx="184731" cy="1477328"/>
          </a:xfrm>
          <a:prstGeom prst="rect">
            <a:avLst/>
          </a:prstGeom>
        </p:spPr>
        <p:txBody>
          <a:bodyPr wrap="none">
            <a:spAutoFit/>
          </a:bodyPr>
          <a:lstStyle/>
          <a:p>
            <a:endParaRPr lang="ru-RU" dirty="0"/>
          </a:p>
          <a:p>
            <a:endParaRPr lang="ru-RU" dirty="0"/>
          </a:p>
          <a:p>
            <a:endParaRPr lang="ru-RU" dirty="0"/>
          </a:p>
          <a:p>
            <a:endParaRPr lang="ru-RU" dirty="0"/>
          </a:p>
          <a:p>
            <a:endParaRPr lang="ru-RU" dirty="0"/>
          </a:p>
        </p:txBody>
      </p:sp>
      <p:sp>
        <p:nvSpPr>
          <p:cNvPr id="11" name="Прямоугольник 10"/>
          <p:cNvSpPr/>
          <p:nvPr/>
        </p:nvSpPr>
        <p:spPr>
          <a:xfrm>
            <a:off x="357158" y="1428736"/>
            <a:ext cx="8358246" cy="923330"/>
          </a:xfrm>
          <a:prstGeom prst="rect">
            <a:avLst/>
          </a:prstGeom>
        </p:spPr>
        <p:txBody>
          <a:bodyPr wrap="square">
            <a:spAutoFit/>
          </a:bodyPr>
          <a:lstStyle/>
          <a:p>
            <a:r>
              <a:rPr lang="ru-RU" b="1" dirty="0">
                <a:latin typeface="Times New Roman" pitchFamily="18" charset="0"/>
                <a:cs typeface="Times New Roman" pitchFamily="18" charset="0"/>
              </a:rPr>
              <a:t>Ритуалы приветствия и прощания – пожелание доброго утра и сладких снов, поцелуи, объятия, встреча при возвращении домой – всё это является знаками внимания и заботы со стороны близких.</a:t>
            </a:r>
          </a:p>
        </p:txBody>
      </p:sp>
      <p:pic>
        <p:nvPicPr>
          <p:cNvPr id="10" name="Рисунок 9" descr="https://sayes.ru/wp-content/uploads/2016/02/privetstvie.jpg"/>
          <p:cNvPicPr/>
          <p:nvPr/>
        </p:nvPicPr>
        <p:blipFill>
          <a:blip r:embed="rId3"/>
          <a:srcRect/>
          <a:stretch>
            <a:fillRect/>
          </a:stretch>
        </p:blipFill>
        <p:spPr bwMode="auto">
          <a:xfrm>
            <a:off x="1857356" y="2857496"/>
            <a:ext cx="3844908" cy="2447925"/>
          </a:xfrm>
          <a:prstGeom prst="rect">
            <a:avLst/>
          </a:prstGeom>
          <a:noFill/>
          <a:ln w="9525">
            <a:noFill/>
            <a:miter lim="800000"/>
            <a:headEnd/>
            <a:tailEnd/>
          </a:ln>
        </p:spPr>
      </p:pic>
      <p:pic>
        <p:nvPicPr>
          <p:cNvPr id="12" name="Рисунок 11" descr="http://pbs.twimg.com/media/CtjSU9yXEAA93am.jpg"/>
          <p:cNvPicPr/>
          <p:nvPr/>
        </p:nvPicPr>
        <p:blipFill>
          <a:blip r:embed="rId4"/>
          <a:srcRect/>
          <a:stretch>
            <a:fillRect/>
          </a:stretch>
        </p:blipFill>
        <p:spPr bwMode="auto">
          <a:xfrm>
            <a:off x="5857884" y="2857496"/>
            <a:ext cx="3038475" cy="379809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142984"/>
            <a:ext cx="8501122" cy="1714512"/>
          </a:xfrm>
          <a:noFill/>
        </p:spPr>
        <p:txBody>
          <a:bodyPr>
            <a:normAutofit fontScale="92500" lnSpcReduction="10000"/>
          </a:bodyPr>
          <a:lstStyle/>
          <a:p>
            <a:pPr>
              <a:lnSpc>
                <a:spcPct val="150000"/>
              </a:lnSpc>
              <a:buNone/>
            </a:pPr>
            <a:r>
              <a:rPr lang="ru-RU" sz="2000" b="1" dirty="0">
                <a:latin typeface="Times New Roman" pitchFamily="18" charset="0"/>
                <a:cs typeface="Times New Roman" pitchFamily="18" charset="0"/>
              </a:rPr>
              <a:t>	</a:t>
            </a:r>
            <a:r>
              <a:rPr lang="ru-RU" sz="2400" b="1" i="1" dirty="0">
                <a:latin typeface="Times New Roman" pitchFamily="18" charset="0"/>
                <a:cs typeface="Times New Roman" pitchFamily="18" charset="0"/>
              </a:rPr>
              <a:t>	</a:t>
            </a:r>
            <a:r>
              <a:rPr lang="ru-RU" sz="2600" b="1" i="1" dirty="0">
                <a:latin typeface="Times New Roman" pitchFamily="18" charset="0"/>
                <a:cs typeface="Times New Roman" pitchFamily="18" charset="0"/>
              </a:rPr>
              <a:t>Что такое семейные традиции? Это обычные, принятые в семье нормы, манеры поведения, обычаи и взгляды, которые передаются из поколения в поколение.</a:t>
            </a:r>
          </a:p>
        </p:txBody>
      </p:sp>
      <p:sp>
        <p:nvSpPr>
          <p:cNvPr id="3" name="Заголовок 2"/>
          <p:cNvSpPr>
            <a:spLocks noGrp="1"/>
          </p:cNvSpPr>
          <p:nvPr>
            <p:ph type="title"/>
          </p:nvPr>
        </p:nvSpPr>
        <p:spPr/>
        <p:txBody>
          <a:bodyPr>
            <a:normAutofit/>
          </a:bodyPr>
          <a:lstStyle/>
          <a:p>
            <a:pPr algn="ctr"/>
            <a:r>
              <a:rPr lang="ru-RU" sz="3600" dirty="0">
                <a:latin typeface="Times New Roman" pitchFamily="18" charset="0"/>
                <a:cs typeface="Times New Roman" pitchFamily="18" charset="0"/>
              </a:rPr>
              <a:t>Семейные традиции</a:t>
            </a:r>
          </a:p>
        </p:txBody>
      </p:sp>
      <p:pic>
        <p:nvPicPr>
          <p:cNvPr id="6" name="Рисунок 5" descr="https://doctortibet.com/wp-content/uploads/2017/11/baby-iq-ftr.jpg"/>
          <p:cNvPicPr/>
          <p:nvPr/>
        </p:nvPicPr>
        <p:blipFill>
          <a:blip r:embed="rId3" cstate="print"/>
          <a:srcRect/>
          <a:stretch>
            <a:fillRect/>
          </a:stretch>
        </p:blipFill>
        <p:spPr bwMode="auto">
          <a:xfrm>
            <a:off x="6072198" y="4643446"/>
            <a:ext cx="2857520" cy="1928826"/>
          </a:xfrm>
          <a:prstGeom prst="rect">
            <a:avLst/>
          </a:prstGeom>
          <a:noFill/>
          <a:ln w="9525">
            <a:noFill/>
            <a:miter lim="800000"/>
            <a:headEnd/>
            <a:tailEnd/>
          </a:ln>
        </p:spPr>
      </p:pic>
      <p:pic>
        <p:nvPicPr>
          <p:cNvPr id="7" name="Рисунок 6" descr="http://www.prelest.com/sites/default/files/articles_big/vmeste.jpg"/>
          <p:cNvPicPr/>
          <p:nvPr/>
        </p:nvPicPr>
        <p:blipFill>
          <a:blip r:embed="rId4" cstate="print"/>
          <a:srcRect/>
          <a:stretch>
            <a:fillRect/>
          </a:stretch>
        </p:blipFill>
        <p:spPr bwMode="auto">
          <a:xfrm flipH="1">
            <a:off x="3071802" y="3286124"/>
            <a:ext cx="2786082" cy="2071702"/>
          </a:xfrm>
          <a:prstGeom prst="rect">
            <a:avLst/>
          </a:prstGeom>
          <a:noFill/>
          <a:ln w="9525">
            <a:noFill/>
            <a:miter lim="800000"/>
            <a:headEnd/>
            <a:tailEnd/>
          </a:ln>
        </p:spPr>
      </p:pic>
      <p:pic>
        <p:nvPicPr>
          <p:cNvPr id="8" name="Рисунок 7" descr="https://photographers.ua/thumbnails/pictures/2649/800xuntitled-1.jpg"/>
          <p:cNvPicPr/>
          <p:nvPr/>
        </p:nvPicPr>
        <p:blipFill>
          <a:blip r:embed="rId5" cstate="print"/>
          <a:srcRect/>
          <a:stretch>
            <a:fillRect/>
          </a:stretch>
        </p:blipFill>
        <p:spPr bwMode="auto">
          <a:xfrm>
            <a:off x="205189" y="2826319"/>
            <a:ext cx="2857488" cy="212200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Autofit/>
          </a:bodyPr>
          <a:lstStyle/>
          <a:p>
            <a:pPr algn="ctr"/>
            <a:r>
              <a:rPr lang="ru-RU" sz="3200" dirty="0">
                <a:latin typeface="Times New Roman" pitchFamily="18" charset="0"/>
                <a:cs typeface="Times New Roman" pitchFamily="18" charset="0"/>
              </a:rPr>
              <a:t>Современные семейные традиции</a:t>
            </a:r>
          </a:p>
        </p:txBody>
      </p:sp>
      <p:sp>
        <p:nvSpPr>
          <p:cNvPr id="7" name="Прямоугольник 6"/>
          <p:cNvSpPr/>
          <p:nvPr/>
        </p:nvSpPr>
        <p:spPr>
          <a:xfrm>
            <a:off x="571472" y="1428736"/>
            <a:ext cx="8286808" cy="677108"/>
          </a:xfrm>
          <a:prstGeom prst="rect">
            <a:avLst/>
          </a:prstGeom>
        </p:spPr>
        <p:txBody>
          <a:bodyPr wrap="square">
            <a:spAutoFit/>
          </a:bodyPr>
          <a:lstStyle/>
          <a:p>
            <a:r>
              <a:rPr lang="ru-RU" b="1" dirty="0">
                <a:latin typeface="Times New Roman" pitchFamily="18" charset="0"/>
                <a:cs typeface="Times New Roman" pitchFamily="18" charset="0"/>
              </a:rPr>
              <a:t>	</a:t>
            </a:r>
            <a:endParaRPr lang="ru-RU" sz="2000" b="1"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6" name="Прямоугольник 5"/>
          <p:cNvSpPr/>
          <p:nvPr/>
        </p:nvSpPr>
        <p:spPr>
          <a:xfrm>
            <a:off x="500034" y="1428736"/>
            <a:ext cx="8501122" cy="2062103"/>
          </a:xfrm>
          <a:prstGeom prst="rect">
            <a:avLst/>
          </a:prstGeom>
        </p:spPr>
        <p:txBody>
          <a:bodyPr wrap="square">
            <a:spAutoFit/>
          </a:bodyPr>
          <a:lstStyle/>
          <a:p>
            <a:r>
              <a:rPr lang="ru-RU" sz="2000" b="1" dirty="0">
                <a:latin typeface="Times New Roman" pitchFamily="18" charset="0"/>
                <a:cs typeface="Times New Roman" pitchFamily="18" charset="0"/>
              </a:rPr>
              <a:t>	</a:t>
            </a:r>
            <a:r>
              <a:rPr lang="ru-RU" sz="2000" dirty="0"/>
              <a:t> </a:t>
            </a:r>
          </a:p>
          <a:p>
            <a:endParaRPr lang="ru-RU" dirty="0"/>
          </a:p>
          <a:p>
            <a:endParaRPr lang="ru-RU" dirty="0"/>
          </a:p>
          <a:p>
            <a:endParaRPr lang="ru-RU" dirty="0"/>
          </a:p>
          <a:p>
            <a:endParaRPr lang="ru-RU" dirty="0"/>
          </a:p>
          <a:p>
            <a:endParaRPr lang="ru-RU" dirty="0"/>
          </a:p>
          <a:p>
            <a:endParaRPr lang="ru-RU" dirty="0"/>
          </a:p>
        </p:txBody>
      </p:sp>
      <p:sp>
        <p:nvSpPr>
          <p:cNvPr id="8" name="Прямоугольник 7"/>
          <p:cNvSpPr/>
          <p:nvPr/>
        </p:nvSpPr>
        <p:spPr>
          <a:xfrm>
            <a:off x="214282" y="1357298"/>
            <a:ext cx="8929718" cy="400110"/>
          </a:xfrm>
          <a:prstGeom prst="rect">
            <a:avLst/>
          </a:prstGeom>
        </p:spPr>
        <p:txBody>
          <a:bodyPr wrap="square">
            <a:spAutoFit/>
          </a:bodyPr>
          <a:lstStyle/>
          <a:p>
            <a:r>
              <a:rPr lang="ru-RU" sz="2000" b="1" dirty="0">
                <a:latin typeface="Times New Roman" pitchFamily="18" charset="0"/>
                <a:cs typeface="Times New Roman" pitchFamily="18" charset="0"/>
              </a:rPr>
              <a:t>	</a:t>
            </a:r>
          </a:p>
        </p:txBody>
      </p:sp>
      <p:sp>
        <p:nvSpPr>
          <p:cNvPr id="9" name="Прямоугольник 8"/>
          <p:cNvSpPr/>
          <p:nvPr/>
        </p:nvSpPr>
        <p:spPr>
          <a:xfrm>
            <a:off x="214282" y="3857628"/>
            <a:ext cx="184731" cy="1477328"/>
          </a:xfrm>
          <a:prstGeom prst="rect">
            <a:avLst/>
          </a:prstGeom>
        </p:spPr>
        <p:txBody>
          <a:bodyPr wrap="none">
            <a:spAutoFit/>
          </a:bodyPr>
          <a:lstStyle/>
          <a:p>
            <a:endParaRPr lang="ru-RU" dirty="0"/>
          </a:p>
          <a:p>
            <a:endParaRPr lang="ru-RU" dirty="0"/>
          </a:p>
          <a:p>
            <a:endParaRPr lang="ru-RU" dirty="0"/>
          </a:p>
          <a:p>
            <a:endParaRPr lang="ru-RU" dirty="0"/>
          </a:p>
          <a:p>
            <a:endParaRPr lang="ru-RU" dirty="0"/>
          </a:p>
        </p:txBody>
      </p:sp>
      <p:sp>
        <p:nvSpPr>
          <p:cNvPr id="11" name="Прямоугольник 10"/>
          <p:cNvSpPr/>
          <p:nvPr/>
        </p:nvSpPr>
        <p:spPr>
          <a:xfrm>
            <a:off x="571472" y="1500174"/>
            <a:ext cx="6715172" cy="830997"/>
          </a:xfrm>
          <a:prstGeom prst="rect">
            <a:avLst/>
          </a:prstGeom>
        </p:spPr>
        <p:txBody>
          <a:bodyPr wrap="square">
            <a:spAutoFit/>
          </a:bodyPr>
          <a:lstStyle/>
          <a:p>
            <a:r>
              <a:rPr lang="ru-RU" sz="2400" b="1" dirty="0">
                <a:latin typeface="Times New Roman" pitchFamily="18" charset="0"/>
                <a:cs typeface="Times New Roman" pitchFamily="18" charset="0"/>
              </a:rPr>
              <a:t>Совместные прогулки, походы в лес или горы, поездка-путешествие на море.</a:t>
            </a:r>
          </a:p>
        </p:txBody>
      </p:sp>
      <p:pic>
        <p:nvPicPr>
          <p:cNvPr id="10" name="Рисунок 9" descr="http://33strausa.ru/server/php/files/big/maiskie-1-size-3.jpg"/>
          <p:cNvPicPr/>
          <p:nvPr/>
        </p:nvPicPr>
        <p:blipFill>
          <a:blip r:embed="rId3"/>
          <a:srcRect/>
          <a:stretch>
            <a:fillRect/>
          </a:stretch>
        </p:blipFill>
        <p:spPr bwMode="auto">
          <a:xfrm>
            <a:off x="142844" y="2428868"/>
            <a:ext cx="2928958" cy="2166938"/>
          </a:xfrm>
          <a:prstGeom prst="rect">
            <a:avLst/>
          </a:prstGeom>
          <a:noFill/>
          <a:ln w="9525">
            <a:noFill/>
            <a:miter lim="800000"/>
            <a:headEnd/>
            <a:tailEnd/>
          </a:ln>
        </p:spPr>
      </p:pic>
      <p:pic>
        <p:nvPicPr>
          <p:cNvPr id="12" name="Рисунок 11" descr="https://www.littlepotatoes.com/wp-content/uploads/2016/07/hiking-1100x733.jpg"/>
          <p:cNvPicPr/>
          <p:nvPr/>
        </p:nvPicPr>
        <p:blipFill>
          <a:blip r:embed="rId4" cstate="print"/>
          <a:srcRect/>
          <a:stretch>
            <a:fillRect/>
          </a:stretch>
        </p:blipFill>
        <p:spPr bwMode="auto">
          <a:xfrm>
            <a:off x="3143240" y="2928934"/>
            <a:ext cx="3071834" cy="2115395"/>
          </a:xfrm>
          <a:prstGeom prst="rect">
            <a:avLst/>
          </a:prstGeom>
          <a:noFill/>
          <a:ln w="9525">
            <a:noFill/>
            <a:miter lim="800000"/>
            <a:headEnd/>
            <a:tailEnd/>
          </a:ln>
        </p:spPr>
      </p:pic>
      <p:pic>
        <p:nvPicPr>
          <p:cNvPr id="13" name="Рисунок 12" descr="https://www.morin-tour.ru/useruploads/images/Gagra1.jpg"/>
          <p:cNvPicPr/>
          <p:nvPr/>
        </p:nvPicPr>
        <p:blipFill>
          <a:blip r:embed="rId5"/>
          <a:srcRect/>
          <a:stretch>
            <a:fillRect/>
          </a:stretch>
        </p:blipFill>
        <p:spPr bwMode="auto">
          <a:xfrm>
            <a:off x="5929322" y="4643446"/>
            <a:ext cx="3037176" cy="19716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Autofit/>
          </a:bodyPr>
          <a:lstStyle/>
          <a:p>
            <a:pPr algn="ctr"/>
            <a:r>
              <a:rPr lang="ru-RU" sz="3200" dirty="0">
                <a:latin typeface="Times New Roman" pitchFamily="18" charset="0"/>
                <a:cs typeface="Times New Roman" pitchFamily="18" charset="0"/>
              </a:rPr>
              <a:t>Современные семейные традиции</a:t>
            </a:r>
          </a:p>
        </p:txBody>
      </p:sp>
      <p:sp>
        <p:nvSpPr>
          <p:cNvPr id="7" name="Прямоугольник 6"/>
          <p:cNvSpPr/>
          <p:nvPr/>
        </p:nvSpPr>
        <p:spPr>
          <a:xfrm>
            <a:off x="571472" y="1428736"/>
            <a:ext cx="8286808" cy="677108"/>
          </a:xfrm>
          <a:prstGeom prst="rect">
            <a:avLst/>
          </a:prstGeom>
        </p:spPr>
        <p:txBody>
          <a:bodyPr wrap="square">
            <a:spAutoFit/>
          </a:bodyPr>
          <a:lstStyle/>
          <a:p>
            <a:r>
              <a:rPr lang="ru-RU" b="1" dirty="0">
                <a:latin typeface="Times New Roman" pitchFamily="18" charset="0"/>
                <a:cs typeface="Times New Roman" pitchFamily="18" charset="0"/>
              </a:rPr>
              <a:t>	</a:t>
            </a:r>
            <a:endParaRPr lang="ru-RU" sz="2000" b="1"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6" name="Прямоугольник 5"/>
          <p:cNvSpPr/>
          <p:nvPr/>
        </p:nvSpPr>
        <p:spPr>
          <a:xfrm>
            <a:off x="500034" y="1428736"/>
            <a:ext cx="8501122" cy="2062103"/>
          </a:xfrm>
          <a:prstGeom prst="rect">
            <a:avLst/>
          </a:prstGeom>
        </p:spPr>
        <p:txBody>
          <a:bodyPr wrap="square">
            <a:spAutoFit/>
          </a:bodyPr>
          <a:lstStyle/>
          <a:p>
            <a:r>
              <a:rPr lang="ru-RU" sz="2000" b="1" dirty="0">
                <a:latin typeface="Times New Roman" pitchFamily="18" charset="0"/>
                <a:cs typeface="Times New Roman" pitchFamily="18" charset="0"/>
              </a:rPr>
              <a:t>	</a:t>
            </a:r>
            <a:r>
              <a:rPr lang="ru-RU" sz="2000" dirty="0"/>
              <a:t> </a:t>
            </a:r>
          </a:p>
          <a:p>
            <a:endParaRPr lang="ru-RU" dirty="0"/>
          </a:p>
          <a:p>
            <a:endParaRPr lang="ru-RU" dirty="0"/>
          </a:p>
          <a:p>
            <a:endParaRPr lang="ru-RU" dirty="0"/>
          </a:p>
          <a:p>
            <a:endParaRPr lang="ru-RU" dirty="0"/>
          </a:p>
          <a:p>
            <a:endParaRPr lang="ru-RU" dirty="0"/>
          </a:p>
          <a:p>
            <a:endParaRPr lang="ru-RU" dirty="0"/>
          </a:p>
        </p:txBody>
      </p:sp>
      <p:sp>
        <p:nvSpPr>
          <p:cNvPr id="8" name="Прямоугольник 7"/>
          <p:cNvSpPr/>
          <p:nvPr/>
        </p:nvSpPr>
        <p:spPr>
          <a:xfrm>
            <a:off x="214282" y="1357298"/>
            <a:ext cx="8929718" cy="400110"/>
          </a:xfrm>
          <a:prstGeom prst="rect">
            <a:avLst/>
          </a:prstGeom>
        </p:spPr>
        <p:txBody>
          <a:bodyPr wrap="square">
            <a:spAutoFit/>
          </a:bodyPr>
          <a:lstStyle/>
          <a:p>
            <a:r>
              <a:rPr lang="ru-RU" sz="2000" b="1" dirty="0">
                <a:latin typeface="Times New Roman" pitchFamily="18" charset="0"/>
                <a:cs typeface="Times New Roman" pitchFamily="18" charset="0"/>
              </a:rPr>
              <a:t>	</a:t>
            </a:r>
          </a:p>
        </p:txBody>
      </p:sp>
      <p:sp>
        <p:nvSpPr>
          <p:cNvPr id="9" name="Прямоугольник 8"/>
          <p:cNvSpPr/>
          <p:nvPr/>
        </p:nvSpPr>
        <p:spPr>
          <a:xfrm>
            <a:off x="214282" y="3857628"/>
            <a:ext cx="184731" cy="1477328"/>
          </a:xfrm>
          <a:prstGeom prst="rect">
            <a:avLst/>
          </a:prstGeom>
        </p:spPr>
        <p:txBody>
          <a:bodyPr wrap="none">
            <a:spAutoFit/>
          </a:bodyPr>
          <a:lstStyle/>
          <a:p>
            <a:endParaRPr lang="ru-RU" dirty="0"/>
          </a:p>
          <a:p>
            <a:endParaRPr lang="ru-RU" dirty="0"/>
          </a:p>
          <a:p>
            <a:endParaRPr lang="ru-RU" dirty="0"/>
          </a:p>
          <a:p>
            <a:endParaRPr lang="ru-RU" dirty="0"/>
          </a:p>
          <a:p>
            <a:endParaRPr lang="ru-RU" dirty="0"/>
          </a:p>
        </p:txBody>
      </p:sp>
      <p:sp>
        <p:nvSpPr>
          <p:cNvPr id="11" name="Прямоугольник 10"/>
          <p:cNvSpPr/>
          <p:nvPr/>
        </p:nvSpPr>
        <p:spPr>
          <a:xfrm>
            <a:off x="571472" y="1500174"/>
            <a:ext cx="8143932" cy="1200329"/>
          </a:xfrm>
          <a:prstGeom prst="rect">
            <a:avLst/>
          </a:prstGeom>
        </p:spPr>
        <p:txBody>
          <a:bodyPr wrap="square">
            <a:spAutoFit/>
          </a:bodyPr>
          <a:lstStyle/>
          <a:p>
            <a:r>
              <a:rPr lang="ru-RU" b="1" dirty="0">
                <a:latin typeface="Times New Roman" pitchFamily="18" charset="0"/>
                <a:cs typeface="Times New Roman" pitchFamily="18" charset="0"/>
              </a:rPr>
              <a:t>	Чтение сказок на ночь. Где мама читает сказку, а все собрались на большой постели в одной комнате при свечах или ночнике. А если дети взрослые, то рассказывают друг другу интересные или смешные истории жизни, анекдоты.</a:t>
            </a:r>
          </a:p>
        </p:txBody>
      </p:sp>
      <p:pic>
        <p:nvPicPr>
          <p:cNvPr id="10" name="Рисунок 9" descr="http://mtdata.ru/u1/photoD380/20447446349-0/original.jpg"/>
          <p:cNvPicPr/>
          <p:nvPr/>
        </p:nvPicPr>
        <p:blipFill>
          <a:blip r:embed="rId3"/>
          <a:srcRect/>
          <a:stretch>
            <a:fillRect/>
          </a:stretch>
        </p:blipFill>
        <p:spPr bwMode="auto">
          <a:xfrm flipH="1">
            <a:off x="357158" y="2714620"/>
            <a:ext cx="4143404" cy="3000396"/>
          </a:xfrm>
          <a:prstGeom prst="rect">
            <a:avLst/>
          </a:prstGeom>
          <a:noFill/>
          <a:ln w="9525">
            <a:noFill/>
            <a:miter lim="800000"/>
            <a:headEnd/>
            <a:tailEnd/>
          </a:ln>
        </p:spPr>
      </p:pic>
      <p:pic>
        <p:nvPicPr>
          <p:cNvPr id="13" name="Рисунок 12" descr="https://baby-sleep.ru/images/%D0%9F%D1%80%D0%B0%D0%B2%D0%B8%D0%BB%D1%8C%D0%BD%D1%8B%D0%B5_%D1%81%D0%BA%D0%B0%D0%B7%D0%BA%D0%B8.jpg"/>
          <p:cNvPicPr/>
          <p:nvPr/>
        </p:nvPicPr>
        <p:blipFill>
          <a:blip r:embed="rId4" cstate="print"/>
          <a:srcRect/>
          <a:stretch>
            <a:fillRect/>
          </a:stretch>
        </p:blipFill>
        <p:spPr bwMode="auto">
          <a:xfrm>
            <a:off x="4714876" y="3714752"/>
            <a:ext cx="4226534" cy="286566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Autofit/>
          </a:bodyPr>
          <a:lstStyle/>
          <a:p>
            <a:pPr algn="ctr"/>
            <a:r>
              <a:rPr lang="ru-RU" sz="3200" dirty="0">
                <a:latin typeface="Times New Roman" pitchFamily="18" charset="0"/>
                <a:cs typeface="Times New Roman" pitchFamily="18" charset="0"/>
              </a:rPr>
              <a:t>Современные семейные традиции</a:t>
            </a:r>
          </a:p>
        </p:txBody>
      </p:sp>
      <p:sp>
        <p:nvSpPr>
          <p:cNvPr id="7" name="Прямоугольник 6"/>
          <p:cNvSpPr/>
          <p:nvPr/>
        </p:nvSpPr>
        <p:spPr>
          <a:xfrm>
            <a:off x="571472" y="1428736"/>
            <a:ext cx="8286808" cy="677108"/>
          </a:xfrm>
          <a:prstGeom prst="rect">
            <a:avLst/>
          </a:prstGeom>
        </p:spPr>
        <p:txBody>
          <a:bodyPr wrap="square">
            <a:spAutoFit/>
          </a:bodyPr>
          <a:lstStyle/>
          <a:p>
            <a:r>
              <a:rPr lang="ru-RU" b="1" dirty="0">
                <a:latin typeface="Times New Roman" pitchFamily="18" charset="0"/>
                <a:cs typeface="Times New Roman" pitchFamily="18" charset="0"/>
              </a:rPr>
              <a:t>	</a:t>
            </a:r>
            <a:endParaRPr lang="ru-RU" sz="2000" b="1"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8" name="Прямоугольник 7"/>
          <p:cNvSpPr/>
          <p:nvPr/>
        </p:nvSpPr>
        <p:spPr>
          <a:xfrm>
            <a:off x="142844" y="1285860"/>
            <a:ext cx="8786842" cy="1508105"/>
          </a:xfrm>
          <a:prstGeom prst="rect">
            <a:avLst/>
          </a:prstGeom>
        </p:spPr>
        <p:txBody>
          <a:bodyPr wrap="square">
            <a:spAutoFit/>
          </a:bodyPr>
          <a:lstStyle/>
          <a:p>
            <a:r>
              <a:rPr lang="ru-RU" sz="2000" b="1" dirty="0">
                <a:latin typeface="Times New Roman" pitchFamily="18" charset="0"/>
                <a:cs typeface="Times New Roman" pitchFamily="18" charset="0"/>
              </a:rPr>
              <a:t>	</a:t>
            </a:r>
            <a:r>
              <a:rPr lang="ru-RU" b="1" dirty="0">
                <a:latin typeface="Times New Roman" pitchFamily="18" charset="0"/>
                <a:cs typeface="Times New Roman" pitchFamily="18" charset="0"/>
              </a:rPr>
              <a:t>Семейный совет – это собрание всех членов семьи, где решаются важные вопросы, строятся планы, рассматривают бюджет семьи. Важно привлекать детей соответственно возрасту и вопросу, стоящему на повестке дня: завести котёнка, щенка, как провести выходные, дни рождения, кто за что отвечает в доме и т.д. Ребёнок учится быть ответственным, понимать трудности семьи.</a:t>
            </a:r>
          </a:p>
        </p:txBody>
      </p:sp>
      <p:sp>
        <p:nvSpPr>
          <p:cNvPr id="9" name="Прямоугольник 8"/>
          <p:cNvSpPr/>
          <p:nvPr/>
        </p:nvSpPr>
        <p:spPr>
          <a:xfrm>
            <a:off x="8643966" y="5214950"/>
            <a:ext cx="184731" cy="1200329"/>
          </a:xfrm>
          <a:prstGeom prst="rect">
            <a:avLst/>
          </a:prstGeom>
        </p:spPr>
        <p:txBody>
          <a:bodyPr wrap="none">
            <a:spAutoFit/>
          </a:bodyPr>
          <a:lstStyle/>
          <a:p>
            <a:endParaRPr lang="ru-RU" dirty="0"/>
          </a:p>
          <a:p>
            <a:endParaRPr lang="ru-RU" dirty="0"/>
          </a:p>
          <a:p>
            <a:endParaRPr lang="ru-RU" dirty="0"/>
          </a:p>
          <a:p>
            <a:endParaRPr lang="ru-RU" dirty="0"/>
          </a:p>
        </p:txBody>
      </p:sp>
      <p:pic>
        <p:nvPicPr>
          <p:cNvPr id="15" name="Рисунок 14" descr="http://mamamozhetvse.ru/wp-content/uploads/2016/10/semejny-j-byudzhet-ego-vedenie-678x381.jpg"/>
          <p:cNvPicPr/>
          <p:nvPr/>
        </p:nvPicPr>
        <p:blipFill>
          <a:blip r:embed="rId3"/>
          <a:srcRect/>
          <a:stretch>
            <a:fillRect/>
          </a:stretch>
        </p:blipFill>
        <p:spPr bwMode="auto">
          <a:xfrm>
            <a:off x="1857356" y="3071810"/>
            <a:ext cx="5940425" cy="333820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4857752" y="4429132"/>
            <a:ext cx="3857652" cy="207170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rmAutofit/>
          </a:bodyPr>
          <a:lstStyle/>
          <a:p>
            <a:pPr algn="ctr"/>
            <a:r>
              <a:rPr lang="ru-RU" sz="3200" dirty="0">
                <a:latin typeface="Times New Roman" pitchFamily="18" charset="0"/>
                <a:cs typeface="Times New Roman" pitchFamily="18" charset="0"/>
              </a:rPr>
              <a:t>Семейные традиции</a:t>
            </a:r>
          </a:p>
        </p:txBody>
      </p:sp>
      <p:sp>
        <p:nvSpPr>
          <p:cNvPr id="4" name="Прямоугольник 3"/>
          <p:cNvSpPr/>
          <p:nvPr/>
        </p:nvSpPr>
        <p:spPr>
          <a:xfrm>
            <a:off x="1142976" y="4357694"/>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7" name="Прямоугольник 6"/>
          <p:cNvSpPr/>
          <p:nvPr/>
        </p:nvSpPr>
        <p:spPr>
          <a:xfrm>
            <a:off x="571472" y="1428736"/>
            <a:ext cx="8286808" cy="2554545"/>
          </a:xfrm>
          <a:prstGeom prst="rect">
            <a:avLst/>
          </a:prstGeom>
        </p:spPr>
        <p:txBody>
          <a:bodyPr wrap="square">
            <a:spAutoFit/>
          </a:bodyPr>
          <a:lstStyle/>
          <a:p>
            <a:r>
              <a:rPr lang="en-US" sz="2000" b="1" dirty="0">
                <a:latin typeface="Times New Roman" pitchFamily="18" charset="0"/>
                <a:cs typeface="Times New Roman" pitchFamily="18" charset="0"/>
              </a:rPr>
              <a:t>	</a:t>
            </a:r>
            <a:r>
              <a:rPr lang="ru-RU" sz="2000" b="1" dirty="0">
                <a:latin typeface="Times New Roman" pitchFamily="18" charset="0"/>
                <a:cs typeface="Times New Roman" pitchFamily="18" charset="0"/>
              </a:rPr>
              <a:t>Многие взрослые, вспоминая детство, рассказывают именно о традициях, принятых в их семье. Эти воспоминания остаются в памяти человека на всю жизнь, и, обзаведясь своей семьёй, повзрослевшие дети переносят в свой дом традиции, принятые в родительском доме, и создают собственные. В каждой семье есть традиции. Основное их назначение — подсказывать нам, как вести себя в той или иной ситуации. </a:t>
            </a:r>
          </a:p>
          <a:p>
            <a:endParaRPr lang="ru-RU" sz="2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rmAutofit/>
          </a:bodyPr>
          <a:lstStyle/>
          <a:p>
            <a:pPr algn="ctr"/>
            <a:r>
              <a:rPr lang="ru-RU" sz="3200" dirty="0">
                <a:latin typeface="Times New Roman" pitchFamily="18" charset="0"/>
                <a:cs typeface="Times New Roman" pitchFamily="18" charset="0"/>
              </a:rPr>
              <a:t>Что дают семейные традиции?</a:t>
            </a:r>
          </a:p>
        </p:txBody>
      </p:sp>
      <p:sp>
        <p:nvSpPr>
          <p:cNvPr id="4" name="Прямоугольник 3"/>
          <p:cNvSpPr/>
          <p:nvPr/>
        </p:nvSpPr>
        <p:spPr>
          <a:xfrm>
            <a:off x="1142976" y="4357694"/>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7" name="Прямоугольник 6"/>
          <p:cNvSpPr/>
          <p:nvPr/>
        </p:nvSpPr>
        <p:spPr>
          <a:xfrm>
            <a:off x="571472" y="1428736"/>
            <a:ext cx="8286808" cy="1631216"/>
          </a:xfrm>
          <a:prstGeom prst="rect">
            <a:avLst/>
          </a:prstGeom>
        </p:spPr>
        <p:txBody>
          <a:bodyPr wrap="square">
            <a:spAutoFit/>
          </a:bodyPr>
          <a:lstStyle/>
          <a:p>
            <a:r>
              <a:rPr lang="ru-RU" sz="2000" b="1" dirty="0">
                <a:latin typeface="Times New Roman" pitchFamily="18" charset="0"/>
                <a:cs typeface="Times New Roman" pitchFamily="18" charset="0"/>
              </a:rPr>
              <a:t>	Передача семейных ценностей, соблюдение традиций - путь к единению семьи, к её укреплению и большей сплочённости. Именно в семье, состоящей из людей нескольких поколений, сохраняются народные традиции и создаются новые.</a:t>
            </a:r>
          </a:p>
          <a:p>
            <a:endParaRPr lang="ru-RU" sz="2000" dirty="0">
              <a:latin typeface="Times New Roman" pitchFamily="18" charset="0"/>
              <a:cs typeface="Times New Roman" pitchFamily="18" charset="0"/>
            </a:endParaRPr>
          </a:p>
        </p:txBody>
      </p:sp>
      <p:sp>
        <p:nvSpPr>
          <p:cNvPr id="8" name="Прямоугольник 7"/>
          <p:cNvSpPr/>
          <p:nvPr/>
        </p:nvSpPr>
        <p:spPr>
          <a:xfrm>
            <a:off x="714348" y="3000372"/>
            <a:ext cx="7929618" cy="1200329"/>
          </a:xfrm>
          <a:prstGeom prst="rect">
            <a:avLst/>
          </a:prstGeom>
        </p:spPr>
        <p:txBody>
          <a:bodyPr wrap="square">
            <a:spAutoFit/>
          </a:bodyPr>
          <a:lstStyle/>
          <a:p>
            <a:pPr lvl="1"/>
            <a:br>
              <a:rPr lang="ru-RU" dirty="0"/>
            </a:br>
            <a:endParaRPr lang="ru-RU" dirty="0"/>
          </a:p>
          <a:p>
            <a:br>
              <a:rPr lang="ru-RU" dirty="0"/>
            </a:br>
            <a:endParaRPr lang="ru-RU" dirty="0"/>
          </a:p>
        </p:txBody>
      </p:sp>
      <p:pic>
        <p:nvPicPr>
          <p:cNvPr id="10" name="Рисунок 9" descr="http://vocmp.oblzdrav.ru/wp-content/uploads/rod.jpg"/>
          <p:cNvPicPr/>
          <p:nvPr/>
        </p:nvPicPr>
        <p:blipFill>
          <a:blip r:embed="rId3"/>
          <a:srcRect/>
          <a:stretch>
            <a:fillRect/>
          </a:stretch>
        </p:blipFill>
        <p:spPr bwMode="auto">
          <a:xfrm>
            <a:off x="2000232" y="2928934"/>
            <a:ext cx="5124450" cy="3416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rmAutofit/>
          </a:bodyPr>
          <a:lstStyle/>
          <a:p>
            <a:pPr algn="ctr"/>
            <a:r>
              <a:rPr lang="ru-RU" sz="3200" dirty="0">
                <a:latin typeface="Times New Roman" pitchFamily="18" charset="0"/>
                <a:cs typeface="Times New Roman" pitchFamily="18" charset="0"/>
              </a:rPr>
              <a:t>Используемая литература</a:t>
            </a:r>
          </a:p>
        </p:txBody>
      </p:sp>
      <p:sp>
        <p:nvSpPr>
          <p:cNvPr id="4" name="Прямоугольник 3"/>
          <p:cNvSpPr/>
          <p:nvPr/>
        </p:nvSpPr>
        <p:spPr>
          <a:xfrm>
            <a:off x="1142976" y="4357694"/>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7" name="Прямоугольник 6"/>
          <p:cNvSpPr/>
          <p:nvPr/>
        </p:nvSpPr>
        <p:spPr>
          <a:xfrm>
            <a:off x="571472" y="1428736"/>
            <a:ext cx="8286808" cy="3170099"/>
          </a:xfrm>
          <a:prstGeom prst="rect">
            <a:avLst/>
          </a:prstGeom>
        </p:spPr>
        <p:txBody>
          <a:bodyPr wrap="square">
            <a:spAutoFit/>
          </a:bodyPr>
          <a:lstStyle/>
          <a:p>
            <a:r>
              <a:rPr lang="ru-RU" sz="2000" b="1" dirty="0">
                <a:latin typeface="Times New Roman" pitchFamily="18" charset="0"/>
                <a:cs typeface="Times New Roman" pitchFamily="18" charset="0"/>
              </a:rPr>
              <a:t>	</a:t>
            </a:r>
          </a:p>
          <a:p>
            <a:r>
              <a:rPr lang="ru-RU" sz="2000" b="1" dirty="0">
                <a:latin typeface="Times New Roman" pitchFamily="18" charset="0"/>
                <a:cs typeface="Times New Roman" pitchFamily="18" charset="0"/>
              </a:rPr>
              <a:t>«Праздники на Руси» </a:t>
            </a:r>
            <a:r>
              <a:rPr lang="ru-RU" sz="2000" b="1" dirty="0" err="1">
                <a:latin typeface="Times New Roman" pitchFamily="18" charset="0"/>
                <a:cs typeface="Times New Roman" pitchFamily="18" charset="0"/>
              </a:rPr>
              <a:t>Межиева</a:t>
            </a:r>
            <a:r>
              <a:rPr lang="ru-RU" sz="2000" b="1" dirty="0">
                <a:latin typeface="Times New Roman" pitchFamily="18" charset="0"/>
                <a:cs typeface="Times New Roman" pitchFamily="18" charset="0"/>
              </a:rPr>
              <a:t> М. изд.Белый город. Серия «Русский быт»</a:t>
            </a:r>
          </a:p>
          <a:p>
            <a:r>
              <a:rPr lang="ru-RU" sz="2000" b="1" dirty="0">
                <a:latin typeface="Times New Roman" pitchFamily="18" charset="0"/>
                <a:cs typeface="Times New Roman" pitchFamily="18" charset="0"/>
              </a:rPr>
              <a:t>«Русский народ» Кн. 1: Праздники, обряды и обычаи на </a:t>
            </a:r>
            <a:r>
              <a:rPr lang="ru-RU" sz="2000" b="1" dirty="0" err="1">
                <a:latin typeface="Times New Roman" pitchFamily="18" charset="0"/>
                <a:cs typeface="Times New Roman" pitchFamily="18" charset="0"/>
              </a:rPr>
              <a:t>Руси.Забылин</a:t>
            </a:r>
            <a:r>
              <a:rPr lang="ru-RU" sz="2000" b="1" dirty="0">
                <a:latin typeface="Times New Roman" pitchFamily="18" charset="0"/>
                <a:cs typeface="Times New Roman" pitchFamily="18" charset="0"/>
              </a:rPr>
              <a:t> М. сост. Изд. Белый город. Серия Атласы чудес</a:t>
            </a:r>
            <a:endParaRPr lang="en-US" sz="2000" b="1" dirty="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8" name="Прямоугольник 7"/>
          <p:cNvSpPr/>
          <p:nvPr/>
        </p:nvSpPr>
        <p:spPr>
          <a:xfrm>
            <a:off x="714348" y="3000372"/>
            <a:ext cx="7929618" cy="1200329"/>
          </a:xfrm>
          <a:prstGeom prst="rect">
            <a:avLst/>
          </a:prstGeom>
        </p:spPr>
        <p:txBody>
          <a:bodyPr wrap="square">
            <a:spAutoFit/>
          </a:bodyPr>
          <a:lstStyle/>
          <a:p>
            <a:pPr lvl="1"/>
            <a:br>
              <a:rPr lang="ru-RU" dirty="0"/>
            </a:br>
            <a:endParaRPr lang="ru-RU" dirty="0"/>
          </a:p>
          <a:p>
            <a:br>
              <a:rPr lang="ru-RU" dirty="0"/>
            </a:br>
            <a:endParaRPr lang="ru-RU" dirty="0"/>
          </a:p>
        </p:txBody>
      </p:sp>
      <p:sp>
        <p:nvSpPr>
          <p:cNvPr id="13" name="Прямоугольник 12"/>
          <p:cNvSpPr/>
          <p:nvPr/>
        </p:nvSpPr>
        <p:spPr>
          <a:xfrm>
            <a:off x="500034" y="3071810"/>
            <a:ext cx="8143932" cy="2031325"/>
          </a:xfrm>
          <a:prstGeom prst="rect">
            <a:avLst/>
          </a:prstGeom>
        </p:spPr>
        <p:txBody>
          <a:bodyPr wrap="square">
            <a:spAutoFit/>
          </a:bodyPr>
          <a:lstStyle/>
          <a:p>
            <a:endParaRPr lang="en-US" dirty="0"/>
          </a:p>
          <a:p>
            <a:r>
              <a:rPr lang="ru-RU" dirty="0"/>
              <a:t>Интернет ресурсы:</a:t>
            </a:r>
            <a:endParaRPr lang="en-US" dirty="0"/>
          </a:p>
          <a:p>
            <a:r>
              <a:rPr lang="en-US" dirty="0"/>
              <a:t>https://yandex.ru/images/search?text=%D0%BA%D0%B0%D1%80%D1%82%D0%B8%D0%BD%D0%BA%D0%B8%20%D1%81%D0%B5%D0%BC%D0%B5%D0%B9%D0%BD%D1%8B%D0%B5%20%D1%82%D1%80%D0%B0%D0%B4%D0%B8%D1%86%D0%B8%D0%B8%20%D0%B8%20%D0%BE%D0%B1%D1%8B%D1%87%D0%B0%D0%B8&amp;noreask=1&amp;lr=62</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357298"/>
            <a:ext cx="5000660" cy="4071966"/>
          </a:xfrm>
          <a:noFill/>
        </p:spPr>
        <p:txBody>
          <a:bodyPr>
            <a:normAutofit fontScale="92500" lnSpcReduction="10000"/>
          </a:bodyPr>
          <a:lstStyle/>
          <a:p>
            <a:pPr>
              <a:lnSpc>
                <a:spcPct val="150000"/>
              </a:lnSpc>
              <a:buNone/>
            </a:pPr>
            <a:r>
              <a:rPr lang="ru-RU" sz="2200" b="1" dirty="0">
                <a:latin typeface="Times New Roman" pitchFamily="18" charset="0"/>
                <a:cs typeface="Times New Roman" pitchFamily="18" charset="0"/>
              </a:rPr>
              <a:t>Традиции семьи… </a:t>
            </a:r>
            <a:endParaRPr lang="en-US" sz="2200" b="1" dirty="0">
              <a:latin typeface="Times New Roman" pitchFamily="18" charset="0"/>
              <a:cs typeface="Times New Roman" pitchFamily="18" charset="0"/>
            </a:endParaRPr>
          </a:p>
          <a:p>
            <a:pPr>
              <a:lnSpc>
                <a:spcPct val="150000"/>
              </a:lnSpc>
              <a:buNone/>
            </a:pPr>
            <a:r>
              <a:rPr lang="en-US" sz="2200" b="1" dirty="0">
                <a:latin typeface="Times New Roman" pitchFamily="18" charset="0"/>
                <a:cs typeface="Times New Roman" pitchFamily="18" charset="0"/>
              </a:rPr>
              <a:t> </a:t>
            </a:r>
            <a:r>
              <a:rPr lang="ru-RU" sz="2200" b="1" dirty="0">
                <a:latin typeface="Times New Roman" pitchFamily="18" charset="0"/>
                <a:cs typeface="Times New Roman" pitchFamily="18" charset="0"/>
              </a:rPr>
              <a:t>В них мудрость наших предков. </a:t>
            </a:r>
            <a:endParaRPr lang="en-US" sz="2200" b="1" dirty="0">
              <a:latin typeface="Times New Roman" pitchFamily="18" charset="0"/>
              <a:cs typeface="Times New Roman" pitchFamily="18" charset="0"/>
            </a:endParaRPr>
          </a:p>
          <a:p>
            <a:pPr>
              <a:lnSpc>
                <a:spcPct val="150000"/>
              </a:lnSpc>
              <a:buNone/>
            </a:pPr>
            <a:r>
              <a:rPr lang="en-US" sz="2200" b="1" dirty="0">
                <a:latin typeface="Times New Roman" pitchFamily="18" charset="0"/>
                <a:cs typeface="Times New Roman" pitchFamily="18" charset="0"/>
              </a:rPr>
              <a:t> </a:t>
            </a:r>
            <a:r>
              <a:rPr lang="ru-RU" sz="2200" b="1" dirty="0">
                <a:latin typeface="Times New Roman" pitchFamily="18" charset="0"/>
                <a:cs typeface="Times New Roman" pitchFamily="18" charset="0"/>
              </a:rPr>
              <a:t>Традиции семьи… </a:t>
            </a:r>
            <a:endParaRPr lang="en-US" sz="2200" b="1" dirty="0">
              <a:latin typeface="Times New Roman" pitchFamily="18" charset="0"/>
              <a:cs typeface="Times New Roman" pitchFamily="18" charset="0"/>
            </a:endParaRPr>
          </a:p>
          <a:p>
            <a:pPr>
              <a:lnSpc>
                <a:spcPct val="150000"/>
              </a:lnSpc>
              <a:buNone/>
            </a:pPr>
            <a:r>
              <a:rPr lang="en-US" sz="2200" b="1" dirty="0">
                <a:latin typeface="Times New Roman" pitchFamily="18" charset="0"/>
                <a:cs typeface="Times New Roman" pitchFamily="18" charset="0"/>
              </a:rPr>
              <a:t> </a:t>
            </a:r>
            <a:r>
              <a:rPr lang="ru-RU" sz="2200" b="1" dirty="0">
                <a:latin typeface="Times New Roman" pitchFamily="18" charset="0"/>
                <a:cs typeface="Times New Roman" pitchFamily="18" charset="0"/>
              </a:rPr>
              <a:t>В них времени печать. </a:t>
            </a:r>
            <a:endParaRPr lang="en-US" sz="2200" b="1" dirty="0">
              <a:latin typeface="Times New Roman" pitchFamily="18" charset="0"/>
              <a:cs typeface="Times New Roman" pitchFamily="18" charset="0"/>
            </a:endParaRPr>
          </a:p>
          <a:p>
            <a:pPr>
              <a:lnSpc>
                <a:spcPct val="150000"/>
              </a:lnSpc>
              <a:buNone/>
            </a:pPr>
            <a:r>
              <a:rPr lang="en-US" sz="2200" b="1" dirty="0">
                <a:latin typeface="Times New Roman" pitchFamily="18" charset="0"/>
                <a:cs typeface="Times New Roman" pitchFamily="18" charset="0"/>
              </a:rPr>
              <a:t> </a:t>
            </a:r>
            <a:r>
              <a:rPr lang="ru-RU" sz="2200" b="1" dirty="0">
                <a:latin typeface="Times New Roman" pitchFamily="18" charset="0"/>
                <a:cs typeface="Times New Roman" pitchFamily="18" charset="0"/>
              </a:rPr>
              <a:t>Традиции семьи – </a:t>
            </a:r>
            <a:endParaRPr lang="en-US" sz="2200" b="1" dirty="0">
              <a:latin typeface="Times New Roman" pitchFamily="18" charset="0"/>
              <a:cs typeface="Times New Roman" pitchFamily="18" charset="0"/>
            </a:endParaRPr>
          </a:p>
          <a:p>
            <a:pPr>
              <a:lnSpc>
                <a:spcPct val="150000"/>
              </a:lnSpc>
              <a:buNone/>
            </a:pPr>
            <a:r>
              <a:rPr lang="en-US" sz="2200" b="1" dirty="0">
                <a:latin typeface="Times New Roman" pitchFamily="18" charset="0"/>
                <a:cs typeface="Times New Roman" pitchFamily="18" charset="0"/>
              </a:rPr>
              <a:t> </a:t>
            </a:r>
            <a:r>
              <a:rPr lang="ru-RU" sz="2200" b="1" dirty="0">
                <a:latin typeface="Times New Roman" pitchFamily="18" charset="0"/>
                <a:cs typeface="Times New Roman" pitchFamily="18" charset="0"/>
              </a:rPr>
              <a:t>Прекрасное наследие. </a:t>
            </a:r>
            <a:endParaRPr lang="en-US" sz="2200" b="1" dirty="0">
              <a:latin typeface="Times New Roman" pitchFamily="18" charset="0"/>
              <a:cs typeface="Times New Roman" pitchFamily="18" charset="0"/>
            </a:endParaRPr>
          </a:p>
          <a:p>
            <a:pPr>
              <a:lnSpc>
                <a:spcPct val="150000"/>
              </a:lnSpc>
              <a:buNone/>
            </a:pPr>
            <a:r>
              <a:rPr lang="en-US" sz="2200" b="1" dirty="0">
                <a:latin typeface="Times New Roman" pitchFamily="18" charset="0"/>
                <a:cs typeface="Times New Roman" pitchFamily="18" charset="0"/>
              </a:rPr>
              <a:t> </a:t>
            </a:r>
            <a:r>
              <a:rPr lang="ru-RU" sz="2200" b="1" dirty="0">
                <a:latin typeface="Times New Roman" pitchFamily="18" charset="0"/>
                <a:cs typeface="Times New Roman" pitchFamily="18" charset="0"/>
              </a:rPr>
              <a:t>Его мы будем детям завещать.</a:t>
            </a:r>
          </a:p>
          <a:p>
            <a:pPr>
              <a:lnSpc>
                <a:spcPct val="150000"/>
              </a:lnSpc>
              <a:buNone/>
            </a:pPr>
            <a:r>
              <a:rPr lang="en-US" sz="2200" b="1" dirty="0">
                <a:latin typeface="Times New Roman" pitchFamily="18" charset="0"/>
                <a:cs typeface="Times New Roman" pitchFamily="18" charset="0"/>
              </a:rPr>
              <a:t>                                  </a:t>
            </a:r>
            <a:r>
              <a:rPr lang="ru-RU" sz="2200" b="1" dirty="0">
                <a:latin typeface="Times New Roman" pitchFamily="18" charset="0"/>
                <a:cs typeface="Times New Roman" pitchFamily="18" charset="0"/>
              </a:rPr>
              <a:t> И. Некрасова</a:t>
            </a:r>
          </a:p>
        </p:txBody>
      </p:sp>
      <p:sp>
        <p:nvSpPr>
          <p:cNvPr id="3" name="Заголовок 2"/>
          <p:cNvSpPr>
            <a:spLocks noGrp="1"/>
          </p:cNvSpPr>
          <p:nvPr>
            <p:ph type="title"/>
          </p:nvPr>
        </p:nvSpPr>
        <p:spPr/>
        <p:txBody>
          <a:bodyPr>
            <a:normAutofit/>
          </a:bodyPr>
          <a:lstStyle/>
          <a:p>
            <a:pPr algn="ctr"/>
            <a:r>
              <a:rPr lang="ru-RU" sz="3600" dirty="0">
                <a:latin typeface="Times New Roman" pitchFamily="18" charset="0"/>
                <a:cs typeface="Times New Roman" pitchFamily="18" charset="0"/>
              </a:rPr>
              <a:t>Семейные традиции</a:t>
            </a:r>
          </a:p>
        </p:txBody>
      </p:sp>
      <p:pic>
        <p:nvPicPr>
          <p:cNvPr id="4" name="Рисунок 3" descr="https://art-apple.ru/albums/userpics/10001/73/vector-family-background.jpg"/>
          <p:cNvPicPr/>
          <p:nvPr/>
        </p:nvPicPr>
        <p:blipFill>
          <a:blip r:embed="rId3" cstate="print"/>
          <a:srcRect/>
          <a:stretch>
            <a:fillRect/>
          </a:stretch>
        </p:blipFill>
        <p:spPr bwMode="auto">
          <a:xfrm>
            <a:off x="5357818" y="3071810"/>
            <a:ext cx="3357586" cy="34290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285776"/>
            <a:ext cx="8229600" cy="1143000"/>
          </a:xfrm>
        </p:spPr>
        <p:txBody>
          <a:bodyPr>
            <a:normAutofit/>
          </a:bodyPr>
          <a:lstStyle/>
          <a:p>
            <a:pPr algn="ctr"/>
            <a:r>
              <a:rPr lang="ru-RU" sz="3600" dirty="0">
                <a:latin typeface="Times New Roman" pitchFamily="18" charset="0"/>
                <a:cs typeface="Times New Roman" pitchFamily="18" charset="0"/>
              </a:rPr>
              <a:t>Семейные традиции</a:t>
            </a:r>
          </a:p>
        </p:txBody>
      </p:sp>
      <p:sp>
        <p:nvSpPr>
          <p:cNvPr id="7" name="Прямоугольник 6"/>
          <p:cNvSpPr/>
          <p:nvPr/>
        </p:nvSpPr>
        <p:spPr>
          <a:xfrm>
            <a:off x="3643306" y="571481"/>
            <a:ext cx="5500694" cy="8586966"/>
          </a:xfrm>
          <a:prstGeom prst="rect">
            <a:avLst/>
          </a:prstGeom>
        </p:spPr>
        <p:txBody>
          <a:bodyPr wrap="square">
            <a:spAutoFit/>
          </a:bodyPr>
          <a:lstStyle/>
          <a:p>
            <a:pPr>
              <a:lnSpc>
                <a:spcPct val="150000"/>
              </a:lnSpc>
            </a:pPr>
            <a:r>
              <a:rPr lang="ru-RU" sz="2000" b="1" dirty="0">
                <a:latin typeface="Times New Roman" pitchFamily="18" charset="0"/>
                <a:cs typeface="Times New Roman" pitchFamily="18" charset="0"/>
              </a:rPr>
              <a:t>Семья в жизни человека занимает важное место. В семье человек растет, развивается, взрослеет . Известно, как важен для ребенка положительный пример близких ему людей: отца, матери, бабушки, дедушки, старшего брата или сестры. Дети очень впечатлительны и склоны к подражанию. Поведение взрослых в семье, их отношения друг к другу, к детям, к явлениям общественной жизни становятся образцом для подражания. Традиции семьи положительно влияют на формирование личности ребенка.</a:t>
            </a:r>
          </a:p>
          <a:p>
            <a:pPr>
              <a:lnSpc>
                <a:spcPct val="150000"/>
              </a:lnSpc>
            </a:pPr>
            <a:endParaRPr lang="ru-RU" b="1" dirty="0">
              <a:latin typeface="Times New Roman" pitchFamily="18" charset="0"/>
              <a:cs typeface="Times New Roman" pitchFamily="18" charset="0"/>
            </a:endParaRPr>
          </a:p>
          <a:p>
            <a:pPr>
              <a:lnSpc>
                <a:spcPct val="150000"/>
              </a:lnSpc>
            </a:pPr>
            <a:endParaRPr lang="ru-RU" b="1" dirty="0">
              <a:latin typeface="Times New Roman" pitchFamily="18" charset="0"/>
              <a:cs typeface="Times New Roman" pitchFamily="18" charset="0"/>
            </a:endParaRPr>
          </a:p>
          <a:p>
            <a:pPr>
              <a:lnSpc>
                <a:spcPct val="150000"/>
              </a:lnSpc>
            </a:pPr>
            <a:endParaRPr lang="ru-RU" b="1" dirty="0">
              <a:latin typeface="Times New Roman" pitchFamily="18" charset="0"/>
              <a:cs typeface="Times New Roman" pitchFamily="18" charset="0"/>
            </a:endParaRPr>
          </a:p>
          <a:p>
            <a:pPr>
              <a:lnSpc>
                <a:spcPct val="150000"/>
              </a:lnSpc>
            </a:pPr>
            <a:endParaRPr lang="ru-RU" b="1" dirty="0"/>
          </a:p>
          <a:p>
            <a:pPr>
              <a:lnSpc>
                <a:spcPct val="150000"/>
              </a:lnSpc>
            </a:pPr>
            <a:r>
              <a:rPr lang="ru-RU" b="1" dirty="0">
                <a:latin typeface="Times New Roman" pitchFamily="18" charset="0"/>
                <a:cs typeface="Times New Roman" pitchFamily="18" charset="0"/>
              </a:rPr>
              <a:t>	</a:t>
            </a:r>
          </a:p>
          <a:p>
            <a:pPr>
              <a:lnSpc>
                <a:spcPct val="150000"/>
              </a:lnSpc>
            </a:pPr>
            <a:endParaRPr lang="ru-RU" dirty="0"/>
          </a:p>
        </p:txBody>
      </p:sp>
      <p:pic>
        <p:nvPicPr>
          <p:cNvPr id="10" name="Picture 2" descr="https://ds04.infourok.ru/uploads/ex/00cf/0006f226-d826a8d9/img2.jpg"/>
          <p:cNvPicPr>
            <a:picLocks noChangeAspect="1" noChangeArrowheads="1"/>
          </p:cNvPicPr>
          <p:nvPr/>
        </p:nvPicPr>
        <p:blipFill>
          <a:blip r:embed="rId3"/>
          <a:srcRect l="12698" r="11112"/>
          <a:stretch>
            <a:fillRect/>
          </a:stretch>
        </p:blipFill>
        <p:spPr bwMode="auto">
          <a:xfrm>
            <a:off x="0" y="1000108"/>
            <a:ext cx="3429024" cy="337544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357298"/>
            <a:ext cx="5572164" cy="5500702"/>
          </a:xfrm>
        </p:spPr>
        <p:txBody>
          <a:bodyPr>
            <a:normAutofit fontScale="62500" lnSpcReduction="20000"/>
          </a:bodyPr>
          <a:lstStyle/>
          <a:p>
            <a:pPr>
              <a:lnSpc>
                <a:spcPct val="170000"/>
              </a:lnSpc>
              <a:buNone/>
            </a:pPr>
            <a:r>
              <a:rPr lang="en-US" sz="2900" dirty="0"/>
              <a:t> 		</a:t>
            </a:r>
            <a:r>
              <a:rPr lang="ru-RU" sz="2900" b="1" dirty="0">
                <a:latin typeface="Times New Roman" pitchFamily="18" charset="0"/>
                <a:cs typeface="Times New Roman" pitchFamily="18" charset="0"/>
              </a:rPr>
              <a:t>Семейные традиции русского народа – наиболее интересная часть истории и культуры Российского государства, которая знакомит нас с опытом наших предков.  Издавна главным семейным обычаем в России было соблюдение родственных связей (генеалогия).  В прошлые времена считалось неприличным не знать своего рода, а выражение «Иван, не помнящий родства» было оскорблением. Неотъемлемой частью семейного уклада было составление родословной или генеалогического древа. </a:t>
            </a:r>
          </a:p>
          <a:p>
            <a:pPr>
              <a:buNone/>
            </a:pPr>
            <a:endParaRPr lang="ru-RU" sz="2000" b="1" dirty="0">
              <a:latin typeface="Times New Roman" pitchFamily="18" charset="0"/>
              <a:cs typeface="Times New Roman" pitchFamily="18" charset="0"/>
            </a:endParaRPr>
          </a:p>
          <a:p>
            <a:pPr>
              <a:buNone/>
            </a:pPr>
            <a:r>
              <a:rPr lang="ru-RU" sz="2000" b="1" dirty="0">
                <a:latin typeface="Times New Roman" pitchFamily="18" charset="0"/>
                <a:cs typeface="Times New Roman" pitchFamily="18" charset="0"/>
              </a:rPr>
              <a:t>                                                                                                                                                    </a:t>
            </a:r>
          </a:p>
          <a:p>
            <a:pPr>
              <a:buNone/>
            </a:pPr>
            <a:endParaRPr lang="ru-RU" sz="2000" dirty="0"/>
          </a:p>
        </p:txBody>
      </p:sp>
      <p:sp>
        <p:nvSpPr>
          <p:cNvPr id="3" name="Заголовок 2"/>
          <p:cNvSpPr>
            <a:spLocks noGrp="1"/>
          </p:cNvSpPr>
          <p:nvPr>
            <p:ph type="title"/>
          </p:nvPr>
        </p:nvSpPr>
        <p:spPr/>
        <p:txBody>
          <a:bodyPr>
            <a:normAutofit/>
          </a:bodyPr>
          <a:lstStyle/>
          <a:p>
            <a:pPr algn="ctr"/>
            <a:r>
              <a:rPr lang="en-US" sz="3600" dirty="0">
                <a:latin typeface="Times New Roman" pitchFamily="18" charset="0"/>
                <a:cs typeface="Times New Roman" pitchFamily="18" charset="0"/>
              </a:rPr>
              <a:t>C</a:t>
            </a:r>
            <a:r>
              <a:rPr lang="ru-RU" sz="3600" dirty="0" err="1">
                <a:latin typeface="Times New Roman" pitchFamily="18" charset="0"/>
                <a:cs typeface="Times New Roman" pitchFamily="18" charset="0"/>
              </a:rPr>
              <a:t>облюдение</a:t>
            </a:r>
            <a:r>
              <a:rPr lang="ru-RU" sz="3600" dirty="0">
                <a:latin typeface="Times New Roman" pitchFamily="18" charset="0"/>
                <a:cs typeface="Times New Roman" pitchFamily="18" charset="0"/>
              </a:rPr>
              <a:t> родственных связей</a:t>
            </a:r>
          </a:p>
        </p:txBody>
      </p:sp>
      <p:pic>
        <p:nvPicPr>
          <p:cNvPr id="6" name="Рисунок 5" descr="https://allyslide.com/thumbs/c92535e2ae830176db3366773c7c17f2/img4.jpg"/>
          <p:cNvPicPr/>
          <p:nvPr/>
        </p:nvPicPr>
        <p:blipFill>
          <a:blip r:embed="rId3"/>
          <a:srcRect/>
          <a:stretch>
            <a:fillRect/>
          </a:stretch>
        </p:blipFill>
        <p:spPr bwMode="auto">
          <a:xfrm>
            <a:off x="6072198" y="2357430"/>
            <a:ext cx="2643206" cy="287655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3357562"/>
            <a:ext cx="5000660" cy="3143272"/>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p:txBody>
          <a:bodyPr>
            <a:normAutofit/>
          </a:bodyPr>
          <a:lstStyle/>
          <a:p>
            <a:pPr algn="ctr"/>
            <a:r>
              <a:rPr lang="ru-RU" sz="3200" dirty="0">
                <a:latin typeface="Times New Roman" pitchFamily="18" charset="0"/>
                <a:cs typeface="Times New Roman" pitchFamily="18" charset="0"/>
              </a:rPr>
              <a:t>Составление</a:t>
            </a:r>
            <a:r>
              <a:rPr lang="en-US" sz="3200" dirty="0">
                <a:latin typeface="Times New Roman" pitchFamily="18" charset="0"/>
                <a:cs typeface="Times New Roman" pitchFamily="18" charset="0"/>
              </a:rPr>
              <a:t> </a:t>
            </a:r>
            <a:r>
              <a:rPr lang="ru-RU" sz="3200" dirty="0">
                <a:latin typeface="Times New Roman" pitchFamily="18" charset="0"/>
                <a:cs typeface="Times New Roman" pitchFamily="18" charset="0"/>
              </a:rPr>
              <a:t>семейных альбомов</a:t>
            </a:r>
          </a:p>
        </p:txBody>
      </p:sp>
      <p:sp>
        <p:nvSpPr>
          <p:cNvPr id="4" name="Прямоугольник 3"/>
          <p:cNvSpPr/>
          <p:nvPr/>
        </p:nvSpPr>
        <p:spPr>
          <a:xfrm>
            <a:off x="2928894" y="4375269"/>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6" name="Прямоугольник 5"/>
          <p:cNvSpPr/>
          <p:nvPr/>
        </p:nvSpPr>
        <p:spPr>
          <a:xfrm>
            <a:off x="285720" y="1285860"/>
            <a:ext cx="8429684" cy="1261884"/>
          </a:xfrm>
          <a:prstGeom prst="rect">
            <a:avLst/>
          </a:prstGeom>
        </p:spPr>
        <p:txBody>
          <a:bodyPr wrap="square">
            <a:spAutoFit/>
          </a:bodyPr>
          <a:lstStyle/>
          <a:p>
            <a:r>
              <a:rPr lang="ru-RU" sz="1900" b="1" dirty="0">
                <a:latin typeface="Times New Roman" pitchFamily="18" charset="0"/>
                <a:cs typeface="Times New Roman" pitchFamily="18" charset="0"/>
              </a:rPr>
              <a:t>Когда появились фотоаппараты, люди стали составлять, а потом и хранить семейные альбомы. Этот обычай успешно дошел и до наших дней. У большинства  семей имеются старые альбомы с фотокарточками дорогих сердцу родных, может быть, уже ушедших из жизни.</a:t>
            </a:r>
          </a:p>
        </p:txBody>
      </p:sp>
      <p:pic>
        <p:nvPicPr>
          <p:cNvPr id="8" name="Рисунок 7" descr="http://st9.styapokupayu.ru/images/product/000/183/796_zoom.jpg"/>
          <p:cNvPicPr/>
          <p:nvPr/>
        </p:nvPicPr>
        <p:blipFill>
          <a:blip r:embed="rId3" cstate="print"/>
          <a:srcRect/>
          <a:stretch>
            <a:fillRect/>
          </a:stretch>
        </p:blipFill>
        <p:spPr bwMode="auto">
          <a:xfrm>
            <a:off x="4572000" y="4214818"/>
            <a:ext cx="4472144" cy="2262905"/>
          </a:xfrm>
          <a:prstGeom prst="rect">
            <a:avLst/>
          </a:prstGeom>
          <a:noFill/>
          <a:ln w="9525">
            <a:noFill/>
            <a:miter lim="800000"/>
            <a:headEnd/>
            <a:tailEnd/>
          </a:ln>
        </p:spPr>
      </p:pic>
      <p:pic>
        <p:nvPicPr>
          <p:cNvPr id="9" name="Рисунок 8" descr="https://nv86.ru/upload/iblock/c00/c00f56ddab6342394cc0210962feb885.jpeg"/>
          <p:cNvPicPr/>
          <p:nvPr/>
        </p:nvPicPr>
        <p:blipFill>
          <a:blip r:embed="rId4"/>
          <a:srcRect/>
          <a:stretch>
            <a:fillRect/>
          </a:stretch>
        </p:blipFill>
        <p:spPr bwMode="auto">
          <a:xfrm>
            <a:off x="428596" y="2643182"/>
            <a:ext cx="4382487" cy="3171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4429124" y="3857628"/>
            <a:ext cx="4286280" cy="2643206"/>
          </a:xfrm>
        </p:spPr>
        <p:txBody>
          <a:bodyPr>
            <a:normAutofit/>
          </a:bodyPr>
          <a:lstStyle/>
          <a:p>
            <a:pPr>
              <a:buNone/>
            </a:pPr>
            <a:r>
              <a:rPr lang="en-US" sz="2000" dirty="0"/>
              <a:t> </a:t>
            </a:r>
            <a:endParaRPr lang="ru-RU" sz="2000" dirty="0"/>
          </a:p>
        </p:txBody>
      </p:sp>
      <p:sp>
        <p:nvSpPr>
          <p:cNvPr id="3" name="Заголовок 2"/>
          <p:cNvSpPr>
            <a:spLocks noGrp="1"/>
          </p:cNvSpPr>
          <p:nvPr>
            <p:ph type="title"/>
          </p:nvPr>
        </p:nvSpPr>
        <p:spPr>
          <a:xfrm>
            <a:off x="142844" y="274638"/>
            <a:ext cx="8786874" cy="868346"/>
          </a:xfrm>
        </p:spPr>
        <p:txBody>
          <a:bodyPr>
            <a:noAutofit/>
          </a:bodyPr>
          <a:lstStyle/>
          <a:p>
            <a:pPr algn="ctr"/>
            <a:r>
              <a:rPr lang="ru-RU" sz="3200" dirty="0">
                <a:latin typeface="Times New Roman" pitchFamily="18" charset="0"/>
                <a:cs typeface="Times New Roman" pitchFamily="18" charset="0"/>
              </a:rPr>
              <a:t>Передача ценных вещей из поколения в поколение</a:t>
            </a:r>
          </a:p>
        </p:txBody>
      </p:sp>
      <p:sp>
        <p:nvSpPr>
          <p:cNvPr id="6" name="Прямоугольник 5"/>
          <p:cNvSpPr/>
          <p:nvPr/>
        </p:nvSpPr>
        <p:spPr>
          <a:xfrm>
            <a:off x="357158" y="1357298"/>
            <a:ext cx="8429684" cy="2862322"/>
          </a:xfrm>
          <a:prstGeom prst="rect">
            <a:avLst/>
          </a:prstGeom>
        </p:spPr>
        <p:txBody>
          <a:bodyPr wrap="square">
            <a:spAutoFit/>
          </a:bodyPr>
          <a:lstStyle/>
          <a:p>
            <a:r>
              <a:rPr lang="ru-RU" sz="2000" b="1" dirty="0">
                <a:latin typeface="Times New Roman" pitchFamily="18" charset="0"/>
                <a:cs typeface="Times New Roman" pitchFamily="18" charset="0"/>
              </a:rPr>
              <a:t>	Известны такие традиции русского народа как передача ценных вещей из поколения в поколение. В России издревле было заведено передавать из поколения в поколения семейные реликвии – драгоценности, посуду. Например, прабабушкина шкатулка или прадедушкины часы – семейные реликвии, бережно хранятся потомками  в некоторых семьях и сейчас. </a:t>
            </a:r>
          </a:p>
          <a:p>
            <a:r>
              <a:rPr lang="ru-RU" sz="2000" b="1" dirty="0">
                <a:latin typeface="Times New Roman" pitchFamily="18" charset="0"/>
                <a:cs typeface="Times New Roman" pitchFamily="18" charset="0"/>
              </a:rPr>
              <a:t>	Часто передавались из поколения в поколение  вещи далеких родственников. Молодые девушки выходили замуж в подвенечных платьях своих мам, которые ранее получили их от своих мам.</a:t>
            </a:r>
            <a:r>
              <a:rPr lang="ru-RU" sz="2000" b="1" dirty="0"/>
              <a:t> </a:t>
            </a:r>
            <a:endParaRPr lang="ru-RU" sz="2000" b="1" dirty="0">
              <a:latin typeface="Times New Roman" pitchFamily="18" charset="0"/>
              <a:cs typeface="Times New Roman" pitchFamily="18" charset="0"/>
            </a:endParaRPr>
          </a:p>
        </p:txBody>
      </p:sp>
      <p:pic>
        <p:nvPicPr>
          <p:cNvPr id="7" name="Рисунок 6" descr="https://ds04.infourok.ru/uploads/ex/05fa/0005f969-49f3e1d1/img5.jpg"/>
          <p:cNvPicPr/>
          <p:nvPr/>
        </p:nvPicPr>
        <p:blipFill>
          <a:blip r:embed="rId3" cstate="print"/>
          <a:srcRect/>
          <a:stretch>
            <a:fillRect/>
          </a:stretch>
        </p:blipFill>
        <p:spPr bwMode="auto">
          <a:xfrm>
            <a:off x="1357290" y="4214818"/>
            <a:ext cx="3500462" cy="2500306"/>
          </a:xfrm>
          <a:prstGeom prst="rect">
            <a:avLst/>
          </a:prstGeom>
          <a:noFill/>
          <a:ln w="9525">
            <a:noFill/>
            <a:miter lim="800000"/>
            <a:headEnd/>
            <a:tailEnd/>
          </a:ln>
        </p:spPr>
      </p:pic>
      <p:pic>
        <p:nvPicPr>
          <p:cNvPr id="8" name="Рисунок 7" descr="https://cloudstatic.eva.ru/eva/120001-130000/120314/contest/136672.jpg"/>
          <p:cNvPicPr/>
          <p:nvPr/>
        </p:nvPicPr>
        <p:blipFill>
          <a:blip r:embed="rId4"/>
          <a:srcRect/>
          <a:stretch>
            <a:fillRect/>
          </a:stretch>
        </p:blipFill>
        <p:spPr bwMode="auto">
          <a:xfrm>
            <a:off x="5286380" y="4286256"/>
            <a:ext cx="2000264" cy="235745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0"/>
            <a:ext cx="8229600" cy="1143000"/>
          </a:xfrm>
        </p:spPr>
        <p:txBody>
          <a:bodyPr>
            <a:normAutofit/>
          </a:bodyPr>
          <a:lstStyle/>
          <a:p>
            <a:pPr algn="ctr"/>
            <a:r>
              <a:rPr lang="ru-RU" sz="3600" dirty="0">
                <a:latin typeface="Times New Roman" pitchFamily="18" charset="0"/>
                <a:cs typeface="Times New Roman" pitchFamily="18" charset="0"/>
              </a:rPr>
              <a:t>«Семейные имена»</a:t>
            </a:r>
          </a:p>
        </p:txBody>
      </p:sp>
      <p:sp>
        <p:nvSpPr>
          <p:cNvPr id="4" name="Прямоугольник 3"/>
          <p:cNvSpPr/>
          <p:nvPr/>
        </p:nvSpPr>
        <p:spPr>
          <a:xfrm>
            <a:off x="1428728" y="4786322"/>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7" name="Прямоугольник 6"/>
          <p:cNvSpPr/>
          <p:nvPr/>
        </p:nvSpPr>
        <p:spPr>
          <a:xfrm>
            <a:off x="4357654" y="819359"/>
            <a:ext cx="4786346" cy="6038641"/>
          </a:xfrm>
          <a:prstGeom prst="rect">
            <a:avLst/>
          </a:prstGeom>
        </p:spPr>
        <p:txBody>
          <a:bodyPr wrap="square">
            <a:spAutoFit/>
          </a:bodyPr>
          <a:lstStyle/>
          <a:p>
            <a:pPr algn="ctr">
              <a:lnSpc>
                <a:spcPct val="150000"/>
              </a:lnSpc>
            </a:pPr>
            <a:r>
              <a:rPr lang="ru-RU" b="1" dirty="0">
                <a:latin typeface="Times New Roman" pitchFamily="18" charset="0"/>
                <a:cs typeface="Times New Roman" pitchFamily="18" charset="0"/>
              </a:rPr>
              <a:t>	</a:t>
            </a:r>
            <a:r>
              <a:rPr lang="ru-RU" sz="2000" b="1" dirty="0">
                <a:latin typeface="Times New Roman" pitchFamily="18" charset="0"/>
                <a:cs typeface="Times New Roman" pitchFamily="18" charset="0"/>
              </a:rPr>
              <a:t>Существует также прекрасный обычай называть ребенка в честь кого-нибудь из членов семьи (есть так называемые «семейные имена»).</a:t>
            </a:r>
          </a:p>
          <a:p>
            <a:pPr algn="ctr">
              <a:lnSpc>
                <a:spcPct val="150000"/>
              </a:lnSpc>
            </a:pPr>
            <a:r>
              <a:rPr lang="ru-RU" sz="2000" b="1" dirty="0">
                <a:latin typeface="Times New Roman" pitchFamily="18" charset="0"/>
                <a:cs typeface="Times New Roman" pitchFamily="18" charset="0"/>
              </a:rPr>
              <a:t>	Кроме того, нашей уникальной традицией считается присвоение отчества. Когда малыш рождается, он тут же получает часть имени рода по «прозванию» своего отца. Отчество отличает человека от тезки, проливает свет на родство (сын-отец) и выражает почтение. Называть кого-то по отчеству значит быть с ним вежливым.</a:t>
            </a:r>
          </a:p>
        </p:txBody>
      </p:sp>
      <p:pic>
        <p:nvPicPr>
          <p:cNvPr id="9" name="Рисунок 8" descr="https://www.infoniac.ru/upload/medialibrary/aac/aacafbfed1f913a24ce3a43b1032085e.jpg"/>
          <p:cNvPicPr/>
          <p:nvPr/>
        </p:nvPicPr>
        <p:blipFill>
          <a:blip r:embed="rId3"/>
          <a:srcRect/>
          <a:stretch>
            <a:fillRect/>
          </a:stretch>
        </p:blipFill>
        <p:spPr bwMode="auto">
          <a:xfrm>
            <a:off x="0" y="2143116"/>
            <a:ext cx="4000528" cy="25003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600" dirty="0">
                <a:latin typeface="Times New Roman" pitchFamily="18" charset="0"/>
                <a:cs typeface="Times New Roman" pitchFamily="18" charset="0"/>
              </a:rPr>
              <a:t>Семейные династии</a:t>
            </a:r>
          </a:p>
        </p:txBody>
      </p:sp>
      <p:sp>
        <p:nvSpPr>
          <p:cNvPr id="4" name="Прямоугольник 3"/>
          <p:cNvSpPr/>
          <p:nvPr/>
        </p:nvSpPr>
        <p:spPr>
          <a:xfrm>
            <a:off x="2928894" y="4375269"/>
            <a:ext cx="6215106" cy="685316"/>
          </a:xfrm>
          <a:prstGeom prst="rect">
            <a:avLst/>
          </a:prstGeom>
        </p:spPr>
        <p:txBody>
          <a:bodyPr wrap="square">
            <a:spAutoFit/>
          </a:bodyPr>
          <a:lstStyle/>
          <a:p>
            <a:pPr marL="365760" indent="-256032">
              <a:lnSpc>
                <a:spcPct val="80000"/>
              </a:lnSpc>
              <a:spcBef>
                <a:spcPts val="400"/>
              </a:spcBef>
              <a:buClr>
                <a:schemeClr val="accent1"/>
              </a:buClr>
              <a:buSzPct val="68000"/>
            </a:pPr>
            <a:r>
              <a:rPr lang="ru-RU" sz="2200" b="1" dirty="0">
                <a:latin typeface="Times New Roman" pitchFamily="18" charset="0"/>
                <a:cs typeface="Times New Roman" pitchFamily="18" charset="0"/>
              </a:rPr>
              <a:t>	</a:t>
            </a:r>
            <a:endParaRPr lang="ru-RU" sz="2400" dirty="0"/>
          </a:p>
          <a:p>
            <a:pPr marL="365760" indent="-256032">
              <a:lnSpc>
                <a:spcPct val="80000"/>
              </a:lnSpc>
              <a:spcBef>
                <a:spcPts val="400"/>
              </a:spcBef>
              <a:buClr>
                <a:schemeClr val="accent1"/>
              </a:buClr>
              <a:buSzPct val="68000"/>
            </a:pPr>
            <a:endParaRPr lang="ru-RU" sz="2200" b="1" dirty="0">
              <a:latin typeface="Times New Roman" pitchFamily="18" charset="0"/>
              <a:cs typeface="Times New Roman" pitchFamily="18" charset="0"/>
            </a:endParaRPr>
          </a:p>
        </p:txBody>
      </p:sp>
      <p:sp>
        <p:nvSpPr>
          <p:cNvPr id="7" name="Прямоугольник 6"/>
          <p:cNvSpPr/>
          <p:nvPr/>
        </p:nvSpPr>
        <p:spPr>
          <a:xfrm>
            <a:off x="0" y="1428736"/>
            <a:ext cx="4714876" cy="4708981"/>
          </a:xfrm>
          <a:prstGeom prst="rect">
            <a:avLst/>
          </a:prstGeom>
        </p:spPr>
        <p:txBody>
          <a:bodyPr wrap="square">
            <a:spAutoFit/>
          </a:bodyPr>
          <a:lstStyle/>
          <a:p>
            <a:pPr>
              <a:lnSpc>
                <a:spcPct val="150000"/>
              </a:lnSpc>
            </a:pPr>
            <a:r>
              <a:rPr lang="ru-RU" b="1" dirty="0">
                <a:latin typeface="Times New Roman" pitchFamily="18" charset="0"/>
                <a:cs typeface="Times New Roman" pitchFamily="18" charset="0"/>
              </a:rPr>
              <a:t>	</a:t>
            </a:r>
            <a:r>
              <a:rPr lang="ru-RU" sz="2000" b="1" dirty="0">
                <a:latin typeface="Times New Roman" pitchFamily="18" charset="0"/>
                <a:cs typeface="Times New Roman" pitchFamily="18" charset="0"/>
              </a:rPr>
              <a:t>А вот семейные традиции, примеры которых в настоящее время практически не найти. Это старинные профессиональные династии (то есть когда все члены семьи занимались каким-то одним видом деятельности).</a:t>
            </a:r>
          </a:p>
          <a:p>
            <a:pPr>
              <a:lnSpc>
                <a:spcPct val="150000"/>
              </a:lnSpc>
            </a:pPr>
            <a:r>
              <a:rPr lang="ru-RU" sz="2000" b="1" dirty="0">
                <a:latin typeface="Times New Roman" pitchFamily="18" charset="0"/>
                <a:cs typeface="Times New Roman" pitchFamily="18" charset="0"/>
              </a:rPr>
              <a:t>Известны целые династии потомственных пекарей, кондитеров, военных, сапожников, плотников, священников, артистов.</a:t>
            </a:r>
            <a:endParaRPr lang="ru-RU" sz="2000" dirty="0">
              <a:latin typeface="Times New Roman" pitchFamily="18" charset="0"/>
              <a:cs typeface="Times New Roman" pitchFamily="18" charset="0"/>
            </a:endParaRPr>
          </a:p>
        </p:txBody>
      </p:sp>
      <p:pic>
        <p:nvPicPr>
          <p:cNvPr id="6" name="Рисунок 5" descr="https://ryazan.startsmile.ru/upload/iblock/803/dinastija_stomatologija_rjazan_1.jpg"/>
          <p:cNvPicPr/>
          <p:nvPr/>
        </p:nvPicPr>
        <p:blipFill>
          <a:blip r:embed="rId3"/>
          <a:srcRect/>
          <a:stretch>
            <a:fillRect/>
          </a:stretch>
        </p:blipFill>
        <p:spPr bwMode="auto">
          <a:xfrm>
            <a:off x="4643438" y="1571612"/>
            <a:ext cx="4500562" cy="258978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446</TotalTime>
  <Words>1720</Words>
  <Application>Microsoft Office PowerPoint</Application>
  <PresentationFormat>Экран (4:3)</PresentationFormat>
  <Paragraphs>184</Paragraphs>
  <Slides>25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Calibri</vt:lpstr>
      <vt:lpstr>Lucida Sans Unicode</vt:lpstr>
      <vt:lpstr>Times New Roman</vt:lpstr>
      <vt:lpstr>Verdana</vt:lpstr>
      <vt:lpstr>Wingdings 2</vt:lpstr>
      <vt:lpstr>Wingdings 3</vt:lpstr>
      <vt:lpstr>Открытая</vt:lpstr>
      <vt:lpstr> </vt:lpstr>
      <vt:lpstr>Семейные традиции</vt:lpstr>
      <vt:lpstr>Семейные традиции</vt:lpstr>
      <vt:lpstr>Семейные традиции</vt:lpstr>
      <vt:lpstr>Cоблюдение родственных связей</vt:lpstr>
      <vt:lpstr>Составление семейных альбомов</vt:lpstr>
      <vt:lpstr>Передача ценных вещей из поколения в поколение</vt:lpstr>
      <vt:lpstr>«Семейные имена»</vt:lpstr>
      <vt:lpstr>Семейные династии</vt:lpstr>
      <vt:lpstr>Семейные праздники</vt:lpstr>
      <vt:lpstr>Память об умерших родственниках</vt:lpstr>
      <vt:lpstr>Календарные праздники и обряды</vt:lpstr>
      <vt:lpstr>Календарные праздники</vt:lpstr>
      <vt:lpstr>Традиции, которые сохранились </vt:lpstr>
      <vt:lpstr>Традиции, которые сохранились </vt:lpstr>
      <vt:lpstr>Современные семейные традиции</vt:lpstr>
      <vt:lpstr>Современные семейные традиции</vt:lpstr>
      <vt:lpstr>Современные семейные традиции</vt:lpstr>
      <vt:lpstr>Современные семейные традиции</vt:lpstr>
      <vt:lpstr>Современные семейные традиции</vt:lpstr>
      <vt:lpstr>Современные семейные традиции</vt:lpstr>
      <vt:lpstr>Современные семейные традиции</vt:lpstr>
      <vt:lpstr>Семейные традиции</vt:lpstr>
      <vt:lpstr>Что дают семейные традиции?</vt:lpstr>
      <vt:lpstr>Используемая 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Семейные традиции</dc:title>
  <dc:creator>юра</dc:creator>
  <cp:lastModifiedBy>Березонька</cp:lastModifiedBy>
  <cp:revision>56</cp:revision>
  <dcterms:created xsi:type="dcterms:W3CDTF">2017-12-14T13:13:38Z</dcterms:created>
  <dcterms:modified xsi:type="dcterms:W3CDTF">2024-07-24T22:39:37Z</dcterms:modified>
</cp:coreProperties>
</file>