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300" r:id="rId6"/>
    <p:sldId id="302" r:id="rId7"/>
    <p:sldId id="324" r:id="rId8"/>
    <p:sldId id="329" r:id="rId9"/>
    <p:sldId id="327" r:id="rId10"/>
    <p:sldId id="328" r:id="rId11"/>
    <p:sldId id="325" r:id="rId12"/>
    <p:sldId id="323" r:id="rId13"/>
    <p:sldId id="272" r:id="rId14"/>
    <p:sldId id="305" r:id="rId15"/>
    <p:sldId id="273" r:id="rId16"/>
    <p:sldId id="307" r:id="rId17"/>
    <p:sldId id="315" r:id="rId18"/>
    <p:sldId id="308" r:id="rId19"/>
    <p:sldId id="309" r:id="rId20"/>
    <p:sldId id="314" r:id="rId21"/>
    <p:sldId id="318" r:id="rId22"/>
    <p:sldId id="317" r:id="rId23"/>
    <p:sldId id="313" r:id="rId24"/>
    <p:sldId id="311" r:id="rId25"/>
    <p:sldId id="316" r:id="rId26"/>
    <p:sldId id="274" r:id="rId27"/>
    <p:sldId id="270" r:id="rId28"/>
    <p:sldId id="276" r:id="rId29"/>
    <p:sldId id="330" r:id="rId30"/>
    <p:sldId id="320" r:id="rId31"/>
    <p:sldId id="319"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8" d="100"/>
          <a:sy n="98" d="100"/>
        </p:scale>
        <p:origin x="1896" y="-4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7C8C6-AF3E-4DE9-9541-822E19C42C70}" type="datetimeFigureOut">
              <a:rPr lang="ru-RU" smtClean="0"/>
              <a:t>27.02.2025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6286AC-1026-4E53-9FE6-F53E34978A7F}" type="slidenum">
              <a:rPr lang="ru-RU" smtClean="0"/>
              <a:t>‹#›</a:t>
            </a:fld>
            <a:endParaRPr lang="ru-RU"/>
          </a:p>
        </p:txBody>
      </p:sp>
    </p:spTree>
    <p:extLst>
      <p:ext uri="{BB962C8B-B14F-4D97-AF65-F5344CB8AC3E}">
        <p14:creationId xmlns:p14="http://schemas.microsoft.com/office/powerpoint/2010/main" val="349724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D0AFCA9-E508-4EED-A548-9CC9BDC3C728}" type="datetimeFigureOut">
              <a:rPr lang="ru-RU" smtClean="0"/>
              <a:pPr/>
              <a:t>27.02.2025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D36FC2-40E5-4C5C-9357-9F68DA952F5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AFCA9-E508-4EED-A548-9CC9BDC3C728}" type="datetimeFigureOut">
              <a:rPr lang="ru-RU" smtClean="0"/>
              <a:pPr/>
              <a:t>27.02.2025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36FC2-40E5-4C5C-9357-9F68DA952F5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4.jfif"/></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maam.ru/obrazovanie/nravstvenno-patrioticheskoe-vospitanie"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1 c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11430000" cy="71628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827584" y="2204864"/>
            <a:ext cx="7559724" cy="360040"/>
          </a:xfrm>
        </p:spPr>
        <p:txBody>
          <a:bodyPr>
            <a:normAutofit fontScale="90000"/>
          </a:bodyPr>
          <a:lstStyle/>
          <a:p>
            <a:pPr algn="r"/>
            <a:br>
              <a:rPr lang="ru-RU" sz="3600" b="1" i="1" dirty="0">
                <a:solidFill>
                  <a:schemeClr val="tx2">
                    <a:lumMod val="60000"/>
                    <a:lumOff val="40000"/>
                  </a:schemeClr>
                </a:solidFill>
                <a:latin typeface="Times New Roman" pitchFamily="18" charset="0"/>
                <a:cs typeface="Times New Roman" pitchFamily="18" charset="0"/>
              </a:rPr>
            </a:br>
            <a:br>
              <a:rPr lang="ru-RU" sz="3600" b="1" i="1" dirty="0">
                <a:solidFill>
                  <a:schemeClr val="tx2">
                    <a:lumMod val="60000"/>
                    <a:lumOff val="40000"/>
                  </a:schemeClr>
                </a:solidFill>
                <a:latin typeface="Times New Roman" pitchFamily="18" charset="0"/>
                <a:cs typeface="Times New Roman" pitchFamily="18" charset="0"/>
              </a:rPr>
            </a:br>
            <a:br>
              <a:rPr lang="en-US" sz="3600" b="1" i="1" dirty="0">
                <a:solidFill>
                  <a:schemeClr val="tx2">
                    <a:lumMod val="60000"/>
                    <a:lumOff val="40000"/>
                  </a:schemeClr>
                </a:solidFill>
                <a:latin typeface="Times New Roman" pitchFamily="18" charset="0"/>
                <a:cs typeface="Times New Roman" pitchFamily="18" charset="0"/>
              </a:rPr>
            </a:br>
            <a:r>
              <a:rPr lang="ru-RU" sz="2700" b="1" i="1" dirty="0">
                <a:solidFill>
                  <a:srgbClr val="C00000"/>
                </a:solidFill>
                <a:latin typeface="Times New Roman" pitchFamily="18" charset="0"/>
                <a:cs typeface="Times New Roman" pitchFamily="18" charset="0"/>
              </a:rPr>
              <a:t>Муниципальное бюджетное дошкольное учреждение  «</a:t>
            </a:r>
            <a:r>
              <a:rPr lang="ru-RU" sz="2700" b="1" i="1" dirty="0" err="1">
                <a:solidFill>
                  <a:srgbClr val="C00000"/>
                </a:solidFill>
                <a:latin typeface="Times New Roman" panose="02020603050405020304" pitchFamily="18" charset="0"/>
                <a:cs typeface="Times New Roman" pitchFamily="18" charset="0"/>
              </a:rPr>
              <a:t>Усть</a:t>
            </a:r>
            <a:r>
              <a:rPr lang="ru-RU" sz="2700" b="1" i="1" dirty="0">
                <a:solidFill>
                  <a:srgbClr val="C00000"/>
                </a:solidFill>
                <a:latin typeface="Times New Roman" panose="02020603050405020304" pitchFamily="18" charset="0"/>
                <a:cs typeface="Times New Roman" pitchFamily="18" charset="0"/>
              </a:rPr>
              <a:t>-Нерский детский сад общеразвивающего вида с приоритетным осуществлением деятельности по физическому развитию детей №36 «Березка»</a:t>
            </a:r>
            <a:br>
              <a:rPr lang="ru-RU" sz="2000" b="1" i="1" dirty="0">
                <a:latin typeface="Times New Roman" pitchFamily="18" charset="0"/>
                <a:cs typeface="Times New Roman" pitchFamily="18" charset="0"/>
              </a:rPr>
            </a:br>
            <a:br>
              <a:rPr lang="ru-RU" sz="2000" b="1" i="1" dirty="0">
                <a:latin typeface="Times New Roman" pitchFamily="18" charset="0"/>
                <a:cs typeface="Times New Roman" pitchFamily="18" charset="0"/>
              </a:rPr>
            </a:br>
            <a:br>
              <a:rPr lang="ru-RU" sz="3600" b="1" i="1" dirty="0">
                <a:solidFill>
                  <a:schemeClr val="tx2">
                    <a:lumMod val="60000"/>
                    <a:lumOff val="40000"/>
                  </a:schemeClr>
                </a:solidFill>
                <a:latin typeface="Times New Roman" pitchFamily="18" charset="0"/>
                <a:cs typeface="Times New Roman" pitchFamily="18" charset="0"/>
              </a:rPr>
            </a:br>
            <a:r>
              <a:rPr lang="ru-RU" b="1" i="1" dirty="0">
                <a:solidFill>
                  <a:srgbClr val="FFC000"/>
                </a:solidFill>
                <a:latin typeface="Times New Roman" pitchFamily="18" charset="0"/>
                <a:cs typeface="Times New Roman" pitchFamily="18" charset="0"/>
              </a:rPr>
              <a:t>Инновационные формы работы с детьми по нравственно-патриотическому  воспитанию дошкольников»</a:t>
            </a:r>
            <a:br>
              <a:rPr lang="ru-RU" b="1" i="1" dirty="0">
                <a:solidFill>
                  <a:srgbClr val="FFC000"/>
                </a:solidFill>
                <a:latin typeface="Times New Roman" pitchFamily="18" charset="0"/>
                <a:cs typeface="Times New Roman" pitchFamily="18" charset="0"/>
              </a:rPr>
            </a:br>
            <a:r>
              <a:rPr lang="ru-RU" b="1" i="1" dirty="0">
                <a:solidFill>
                  <a:srgbClr val="002060"/>
                </a:solidFill>
                <a:latin typeface="Times New Roman" pitchFamily="18" charset="0"/>
                <a:cs typeface="Times New Roman" pitchFamily="18" charset="0"/>
              </a:rPr>
              <a:t>                                      </a:t>
            </a:r>
            <a:r>
              <a:rPr lang="ru-RU" sz="1300" dirty="0">
                <a:solidFill>
                  <a:srgbClr val="002060"/>
                </a:solidFill>
                <a:latin typeface="Times New Roman" pitchFamily="18" charset="0"/>
                <a:cs typeface="Times New Roman" pitchFamily="18" charset="0"/>
              </a:rPr>
              <a:t> </a:t>
            </a:r>
            <a:r>
              <a:rPr lang="ru-RU" sz="1300" b="1" dirty="0">
                <a:solidFill>
                  <a:srgbClr val="002060"/>
                </a:solidFill>
                <a:latin typeface="Times New Roman" pitchFamily="18" charset="0"/>
                <a:cs typeface="Times New Roman" pitchFamily="18" charset="0"/>
              </a:rPr>
              <a:t>выполнила </a:t>
            </a:r>
            <a:br>
              <a:rPr lang="ru-RU" sz="1300" b="1" dirty="0">
                <a:solidFill>
                  <a:srgbClr val="002060"/>
                </a:solidFill>
                <a:latin typeface="Times New Roman" pitchFamily="18" charset="0"/>
                <a:cs typeface="Times New Roman" pitchFamily="18" charset="0"/>
              </a:rPr>
            </a:br>
            <a:r>
              <a:rPr lang="ru-RU" sz="1300" b="1" dirty="0">
                <a:solidFill>
                  <a:srgbClr val="002060"/>
                </a:solidFill>
                <a:latin typeface="Times New Roman" pitchFamily="18" charset="0"/>
                <a:cs typeface="Times New Roman" pitchFamily="18" charset="0"/>
              </a:rPr>
              <a:t>                                                                                                                                  старший воспитатель</a:t>
            </a:r>
            <a:br>
              <a:rPr lang="ru-RU" sz="1300" b="1" dirty="0">
                <a:solidFill>
                  <a:srgbClr val="002060"/>
                </a:solidFill>
                <a:latin typeface="Times New Roman" pitchFamily="18" charset="0"/>
                <a:cs typeface="Times New Roman" pitchFamily="18" charset="0"/>
              </a:rPr>
            </a:br>
            <a:r>
              <a:rPr lang="ru-RU" sz="1300" b="1" dirty="0">
                <a:solidFill>
                  <a:srgbClr val="002060"/>
                </a:solidFill>
                <a:latin typeface="Times New Roman" pitchFamily="18" charset="0"/>
                <a:cs typeface="Times New Roman" pitchFamily="18" charset="0"/>
              </a:rPr>
              <a:t>                                                                                                                              МБДОУ №36 «Березка»</a:t>
            </a:r>
            <a:br>
              <a:rPr lang="ru-RU" sz="1300" b="1" dirty="0">
                <a:solidFill>
                  <a:srgbClr val="002060"/>
                </a:solidFill>
                <a:latin typeface="Times New Roman" pitchFamily="18" charset="0"/>
                <a:cs typeface="Times New Roman" pitchFamily="18" charset="0"/>
              </a:rPr>
            </a:br>
            <a:r>
              <a:rPr lang="ru-RU" sz="1300" b="1" dirty="0">
                <a:solidFill>
                  <a:srgbClr val="002060"/>
                </a:solidFill>
                <a:latin typeface="Times New Roman" pitchFamily="18" charset="0"/>
                <a:cs typeface="Times New Roman" pitchFamily="18" charset="0"/>
              </a:rPr>
              <a:t>                                                                                                                         </a:t>
            </a:r>
            <a:r>
              <a:rPr lang="ru-RU" sz="1300" b="1" dirty="0" err="1">
                <a:solidFill>
                  <a:srgbClr val="002060"/>
                </a:solidFill>
                <a:latin typeface="Times New Roman" pitchFamily="18" charset="0"/>
                <a:cs typeface="Times New Roman" pitchFamily="18" charset="0"/>
              </a:rPr>
              <a:t>Княжева</a:t>
            </a:r>
            <a:r>
              <a:rPr lang="ru-RU" sz="1300" b="1" dirty="0">
                <a:solidFill>
                  <a:srgbClr val="002060"/>
                </a:solidFill>
                <a:latin typeface="Times New Roman" pitchFamily="18" charset="0"/>
                <a:cs typeface="Times New Roman" pitchFamily="18" charset="0"/>
              </a:rPr>
              <a:t> Валентина Викторовна</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7FBC0A-37A2-65A4-7F5F-BE12809D84F1}"/>
              </a:ext>
            </a:extLst>
          </p:cNvPr>
          <p:cNvSpPr>
            <a:spLocks noGrp="1"/>
          </p:cNvSpPr>
          <p:nvPr>
            <p:ph type="title"/>
          </p:nvPr>
        </p:nvSpPr>
        <p:spPr/>
        <p:txBody>
          <a:bodyPr>
            <a:normAutofit/>
          </a:bodyPr>
          <a:lstStyle/>
          <a:p>
            <a:r>
              <a:rPr lang="ru-RU" sz="2000" dirty="0">
                <a:solidFill>
                  <a:srgbClr val="C00000"/>
                </a:solidFill>
                <a:latin typeface="Times New Roman" panose="02020603050405020304" pitchFamily="18" charset="0"/>
                <a:cs typeface="Times New Roman" panose="02020603050405020304" pitchFamily="18" charset="0"/>
              </a:rPr>
              <a:t>Набор «</a:t>
            </a:r>
            <a:r>
              <a:rPr lang="ru-RU" sz="2000" dirty="0" err="1">
                <a:solidFill>
                  <a:srgbClr val="C00000"/>
                </a:solidFill>
                <a:latin typeface="Times New Roman" panose="02020603050405020304" pitchFamily="18" charset="0"/>
                <a:cs typeface="Times New Roman" panose="02020603050405020304" pitchFamily="18" charset="0"/>
              </a:rPr>
              <a:t>Логико</a:t>
            </a:r>
            <a:r>
              <a:rPr lang="ru-RU" sz="2000" dirty="0">
                <a:solidFill>
                  <a:srgbClr val="C00000"/>
                </a:solidFill>
                <a:latin typeface="Times New Roman" panose="02020603050405020304" pitchFamily="18" charset="0"/>
                <a:cs typeface="Times New Roman" panose="02020603050405020304" pitchFamily="18" charset="0"/>
              </a:rPr>
              <a:t> –малыш»-представляет собой широкий спектр  заданий  и занимательных упражнений, развивает логическое мышление.</a:t>
            </a:r>
          </a:p>
        </p:txBody>
      </p:sp>
      <p:pic>
        <p:nvPicPr>
          <p:cNvPr id="5" name="Объект 4">
            <a:extLst>
              <a:ext uri="{FF2B5EF4-FFF2-40B4-BE49-F238E27FC236}">
                <a16:creationId xmlns:a16="http://schemas.microsoft.com/office/drawing/2014/main" id="{D7581922-702F-0E76-D5D3-C77E7A071F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9831" y="2482579"/>
            <a:ext cx="4237930" cy="3394472"/>
          </a:xfrm>
          <a:prstGeom prst="rect">
            <a:avLst/>
          </a:prstGeom>
          <a:ln>
            <a:noFill/>
          </a:ln>
          <a:effectLst>
            <a:softEdge rad="112500"/>
          </a:effectLst>
        </p:spPr>
      </p:pic>
      <p:pic>
        <p:nvPicPr>
          <p:cNvPr id="9" name="Рисунок 8">
            <a:extLst>
              <a:ext uri="{FF2B5EF4-FFF2-40B4-BE49-F238E27FC236}">
                <a16:creationId xmlns:a16="http://schemas.microsoft.com/office/drawing/2014/main" id="{2512DA88-ED60-36AF-5074-AFF61F165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12982" y="2291874"/>
            <a:ext cx="4152462" cy="3114347"/>
          </a:xfrm>
          <a:prstGeom prst="rect">
            <a:avLst/>
          </a:prstGeom>
          <a:ln>
            <a:noFill/>
          </a:ln>
          <a:effectLst>
            <a:softEdge rad="112500"/>
          </a:effectLst>
        </p:spPr>
      </p:pic>
    </p:spTree>
    <p:extLst>
      <p:ext uri="{BB962C8B-B14F-4D97-AF65-F5344CB8AC3E}">
        <p14:creationId xmlns:p14="http://schemas.microsoft.com/office/powerpoint/2010/main" val="70464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277552-5439-90F5-6854-994646268729}"/>
              </a:ext>
            </a:extLst>
          </p:cNvPr>
          <p:cNvSpPr txBox="1"/>
          <p:nvPr/>
        </p:nvSpPr>
        <p:spPr>
          <a:xfrm>
            <a:off x="107504" y="260648"/>
            <a:ext cx="8928992" cy="4524315"/>
          </a:xfrm>
          <a:prstGeom prst="rect">
            <a:avLst/>
          </a:prstGeom>
          <a:noFill/>
        </p:spPr>
        <p:txBody>
          <a:bodyPr wrap="square">
            <a:spAutoFit/>
          </a:bodyPr>
          <a:lstStyle/>
          <a:p>
            <a:pPr fontAlgn="base"/>
            <a:r>
              <a:rPr lang="ru-RU" sz="1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Технология интерактивного обучения </a:t>
            </a: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означает способность взаимодействовать или находиться в режиме беседы, диалога. Суть интерактивного обучения состоит в том, что практически все дети оказываются вовлеченными в процесс познания.</a:t>
            </a:r>
          </a:p>
          <a:p>
            <a:pPr fontAlgn="base"/>
            <a:r>
              <a:rPr lang="ru-RU" sz="1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Игровая технология- </a:t>
            </a:r>
            <a:r>
              <a:rPr lang="ru-RU" sz="1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патриотическое воспитание во время игры – это мощный механизм работы по воспитанию будущего гражданина России.</a:t>
            </a:r>
          </a:p>
          <a:p>
            <a:pPr fontAlgn="base"/>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Уголки патриотического воспитания. (Книжный уголок: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подборка художественных произведений, пословиц, поговорок, иллюстраций. .</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Уголок изобразительного творчества: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расходные материалы, образцы рисунков, декоративных росписей, народные игрушки. </a:t>
            </a:r>
          </a:p>
          <a:p>
            <a:pPr fontAlgn="base"/>
            <a:r>
              <a:rPr lang="ru-RU" sz="16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У</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частие в народных праздниках </a:t>
            </a:r>
          </a:p>
          <a:p>
            <a:pPr fontAlgn="base"/>
            <a:r>
              <a:rPr lang="ru-RU" sz="16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роведение  акций: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«Подарок ветерану, воину», «Бессмертный полк» и другие.</a:t>
            </a:r>
          </a:p>
          <a:p>
            <a:pPr fontAlgn="base"/>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Утренники и конкурсы чтецов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«Помним и чтим», «Стихами о семье мы говорим» и др.</a:t>
            </a:r>
          </a:p>
          <a:p>
            <a:pPr fontAlgn="base"/>
            <a:r>
              <a:rPr lang="ru-RU" sz="16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В</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заимодействие с родителями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(технология живого общения (беседа, консультация), технология совместной деятельности (игры, занятия, развлечения, праздники).</a:t>
            </a:r>
          </a:p>
          <a:p>
            <a:pPr fontAlgn="base"/>
            <a:r>
              <a:rPr lang="ru-RU" sz="1600" b="1" kern="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Проведение квест-игр </a:t>
            </a:r>
            <a:r>
              <a:rPr lang="ru-RU" sz="1600" kern="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(к</a:t>
            </a:r>
            <a:r>
              <a:rPr lang="ru-RU" sz="1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вест-игры одно из интересных средств, направленных на самовоспитание и саморазвитие ребенка как личности творческой, физически здоровой, с активной познавательной позицией, что является основным требованием ФГОС ДО.) В игре этого жанра всегда предполагается наличие задания, в котором необходимо что-то разыскать – предмет, подсказку, сообщение, чтобы можно было двигаться дальше</a:t>
            </a:r>
          </a:p>
        </p:txBody>
      </p:sp>
    </p:spTree>
    <p:extLst>
      <p:ext uri="{BB962C8B-B14F-4D97-AF65-F5344CB8AC3E}">
        <p14:creationId xmlns:p14="http://schemas.microsoft.com/office/powerpoint/2010/main" val="3331312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5FD52-8818-81F0-9E68-CF9CF2C28109}"/>
            </a:ext>
          </a:extLst>
        </p:cNvPr>
        <p:cNvGrpSpPr/>
        <p:nvPr/>
      </p:nvGrpSpPr>
      <p:grpSpPr>
        <a:xfrm>
          <a:off x="0" y="0"/>
          <a:ext cx="0" cy="0"/>
          <a:chOff x="0" y="0"/>
          <a:chExt cx="0" cy="0"/>
        </a:xfrm>
      </p:grpSpPr>
      <p:pic>
        <p:nvPicPr>
          <p:cNvPr id="10242" name="Picture 2" descr="G:\ajy.jpg">
            <a:extLst>
              <a:ext uri="{FF2B5EF4-FFF2-40B4-BE49-F238E27FC236}">
                <a16:creationId xmlns:a16="http://schemas.microsoft.com/office/drawing/2014/main" id="{295F2B58-2451-7AAE-7C95-6FC1D0CAD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7544"/>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8EC28728-D065-7285-5187-61C87CACBC7C}"/>
              </a:ext>
            </a:extLst>
          </p:cNvPr>
          <p:cNvSpPr>
            <a:spLocks noGrp="1"/>
          </p:cNvSpPr>
          <p:nvPr>
            <p:ph type="title"/>
          </p:nvPr>
        </p:nvSpPr>
        <p:spPr>
          <a:xfrm>
            <a:off x="457200" y="260648"/>
            <a:ext cx="8229600" cy="6597352"/>
          </a:xfrm>
        </p:spPr>
        <p:txBody>
          <a:bodyPr>
            <a:normAutofit/>
          </a:bodyPr>
          <a:lstStyle/>
          <a:p>
            <a:r>
              <a:rPr lang="ru-RU" sz="3200" dirty="0">
                <a:latin typeface="Times New Roman" pitchFamily="18" charset="0"/>
                <a:cs typeface="Times New Roman" pitchFamily="18" charset="0"/>
              </a:rPr>
              <a:t> </a:t>
            </a:r>
          </a:p>
        </p:txBody>
      </p:sp>
      <p:sp>
        <p:nvSpPr>
          <p:cNvPr id="4" name="TextBox 3">
            <a:extLst>
              <a:ext uri="{FF2B5EF4-FFF2-40B4-BE49-F238E27FC236}">
                <a16:creationId xmlns:a16="http://schemas.microsoft.com/office/drawing/2014/main" id="{57C95ABA-5F9B-9110-2319-787DF27FC1E0}"/>
              </a:ext>
            </a:extLst>
          </p:cNvPr>
          <p:cNvSpPr txBox="1"/>
          <p:nvPr/>
        </p:nvSpPr>
        <p:spPr>
          <a:xfrm>
            <a:off x="457200" y="1076184"/>
            <a:ext cx="8229600" cy="954107"/>
          </a:xfrm>
          <a:prstGeom prst="rect">
            <a:avLst/>
          </a:prstGeom>
          <a:noFill/>
        </p:spPr>
        <p:txBody>
          <a:bodyPr wrap="square">
            <a:spAutoFit/>
          </a:bodyPr>
          <a:lstStyle/>
          <a:p>
            <a:pPr algn="ctr"/>
            <a:br>
              <a:rPr lang="ru-RU" sz="1800" b="0" i="0">
                <a:solidFill>
                  <a:srgbClr val="000000"/>
                </a:solidFill>
                <a:effectLst/>
                <a:latin typeface="Calibri" panose="020F0502020204030204" pitchFamily="34" charset="0"/>
              </a:rPr>
            </a:br>
            <a:br>
              <a:rPr lang="ru-RU" sz="2000"/>
            </a:br>
            <a:endParaRPr lang="ru-RU" dirty="0"/>
          </a:p>
        </p:txBody>
      </p:sp>
      <p:sp>
        <p:nvSpPr>
          <p:cNvPr id="3" name="Овал 2">
            <a:extLst>
              <a:ext uri="{FF2B5EF4-FFF2-40B4-BE49-F238E27FC236}">
                <a16:creationId xmlns:a16="http://schemas.microsoft.com/office/drawing/2014/main" id="{C4173200-E58C-0AD5-ED0A-EF100AA19031}"/>
              </a:ext>
            </a:extLst>
          </p:cNvPr>
          <p:cNvSpPr/>
          <p:nvPr/>
        </p:nvSpPr>
        <p:spPr>
          <a:xfrm>
            <a:off x="3275856" y="1303029"/>
            <a:ext cx="3057823" cy="2593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000" b="1" dirty="0">
                <a:solidFill>
                  <a:srgbClr val="C00000"/>
                </a:solidFill>
                <a:latin typeface="Times New Roman" panose="02020603050405020304" pitchFamily="18" charset="0"/>
                <a:cs typeface="Times New Roman" panose="02020603050405020304" pitchFamily="18" charset="0"/>
              </a:rPr>
              <a:t>Направления инновационной деятельности</a:t>
            </a:r>
          </a:p>
        </p:txBody>
      </p:sp>
      <p:sp>
        <p:nvSpPr>
          <p:cNvPr id="6" name="Блок-схема: процесс 5">
            <a:extLst>
              <a:ext uri="{FF2B5EF4-FFF2-40B4-BE49-F238E27FC236}">
                <a16:creationId xmlns:a16="http://schemas.microsoft.com/office/drawing/2014/main" id="{4D851F5F-F716-B929-DE07-32948A467863}"/>
              </a:ext>
            </a:extLst>
          </p:cNvPr>
          <p:cNvSpPr/>
          <p:nvPr/>
        </p:nvSpPr>
        <p:spPr>
          <a:xfrm>
            <a:off x="3814762" y="-257030"/>
            <a:ext cx="1895475"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Проведение мастер-классов</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7" name="Блок-схема: процесс 6">
            <a:extLst>
              <a:ext uri="{FF2B5EF4-FFF2-40B4-BE49-F238E27FC236}">
                <a16:creationId xmlns:a16="http://schemas.microsoft.com/office/drawing/2014/main" id="{6C4E2EED-AB8A-2896-1780-93D9DD01BEDB}"/>
              </a:ext>
            </a:extLst>
          </p:cNvPr>
          <p:cNvSpPr/>
          <p:nvPr/>
        </p:nvSpPr>
        <p:spPr>
          <a:xfrm>
            <a:off x="766633" y="4205630"/>
            <a:ext cx="1895475"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b="1" dirty="0">
                <a:solidFill>
                  <a:srgbClr val="7030A0"/>
                </a:solidFill>
                <a:latin typeface="Times New Roman" panose="02020603050405020304" pitchFamily="18" charset="0"/>
                <a:cs typeface="Times New Roman" panose="02020603050405020304" pitchFamily="18" charset="0"/>
              </a:rPr>
              <a:t>Квест -игра</a:t>
            </a:r>
          </a:p>
        </p:txBody>
      </p:sp>
      <p:sp>
        <p:nvSpPr>
          <p:cNvPr id="8" name="Блок-схема: процесс 7">
            <a:extLst>
              <a:ext uri="{FF2B5EF4-FFF2-40B4-BE49-F238E27FC236}">
                <a16:creationId xmlns:a16="http://schemas.microsoft.com/office/drawing/2014/main" id="{8B20DE14-BE80-74FF-C574-2BE82BCE7256}"/>
              </a:ext>
            </a:extLst>
          </p:cNvPr>
          <p:cNvSpPr/>
          <p:nvPr/>
        </p:nvSpPr>
        <p:spPr>
          <a:xfrm>
            <a:off x="3503513" y="4036919"/>
            <a:ext cx="1895475"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b="1" dirty="0">
                <a:solidFill>
                  <a:srgbClr val="7030A0"/>
                </a:solidFill>
                <a:latin typeface="Times New Roman" panose="02020603050405020304" pitchFamily="18" charset="0"/>
                <a:cs typeface="Times New Roman" panose="02020603050405020304" pitchFamily="18" charset="0"/>
              </a:rPr>
              <a:t>Акции</a:t>
            </a:r>
          </a:p>
        </p:txBody>
      </p:sp>
      <p:sp>
        <p:nvSpPr>
          <p:cNvPr id="9" name="Блок-схема: процесс 8">
            <a:extLst>
              <a:ext uri="{FF2B5EF4-FFF2-40B4-BE49-F238E27FC236}">
                <a16:creationId xmlns:a16="http://schemas.microsoft.com/office/drawing/2014/main" id="{0A15A5C3-38FB-547E-B67D-EC9743880760}"/>
              </a:ext>
            </a:extLst>
          </p:cNvPr>
          <p:cNvSpPr/>
          <p:nvPr/>
        </p:nvSpPr>
        <p:spPr>
          <a:xfrm>
            <a:off x="7248525" y="2691293"/>
            <a:ext cx="1895475"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b="1" dirty="0">
                <a:solidFill>
                  <a:srgbClr val="7030A0"/>
                </a:solidFill>
                <a:latin typeface="Times New Roman" panose="02020603050405020304" pitchFamily="18" charset="0"/>
                <a:cs typeface="Times New Roman" panose="02020603050405020304" pitchFamily="18" charset="0"/>
              </a:rPr>
              <a:t>Проектные технологии</a:t>
            </a:r>
          </a:p>
        </p:txBody>
      </p:sp>
      <p:sp>
        <p:nvSpPr>
          <p:cNvPr id="10" name="Блок-схема: процесс 9">
            <a:extLst>
              <a:ext uri="{FF2B5EF4-FFF2-40B4-BE49-F238E27FC236}">
                <a16:creationId xmlns:a16="http://schemas.microsoft.com/office/drawing/2014/main" id="{CEC7C06F-AC7D-5791-38A5-A0EECEB75C1D}"/>
              </a:ext>
            </a:extLst>
          </p:cNvPr>
          <p:cNvSpPr/>
          <p:nvPr/>
        </p:nvSpPr>
        <p:spPr>
          <a:xfrm>
            <a:off x="6895029" y="4367847"/>
            <a:ext cx="1895475" cy="1077377"/>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b="1" dirty="0">
                <a:solidFill>
                  <a:srgbClr val="7030A0"/>
                </a:solidFill>
                <a:latin typeface="Times New Roman" panose="02020603050405020304" pitchFamily="18" charset="0"/>
                <a:cs typeface="Times New Roman" panose="02020603050405020304" pitchFamily="18" charset="0"/>
              </a:rPr>
              <a:t>Создание мини -музея</a:t>
            </a:r>
          </a:p>
        </p:txBody>
      </p:sp>
      <p:sp>
        <p:nvSpPr>
          <p:cNvPr id="5" name="Блок-схема: процесс 4">
            <a:extLst>
              <a:ext uri="{FF2B5EF4-FFF2-40B4-BE49-F238E27FC236}">
                <a16:creationId xmlns:a16="http://schemas.microsoft.com/office/drawing/2014/main" id="{556BF6E8-4E6E-A57F-5DB0-EDB20EA24FE8}"/>
              </a:ext>
            </a:extLst>
          </p:cNvPr>
          <p:cNvSpPr/>
          <p:nvPr/>
        </p:nvSpPr>
        <p:spPr>
          <a:xfrm>
            <a:off x="657652" y="-1011341"/>
            <a:ext cx="2391870" cy="1508622"/>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b="1"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Использование т</a:t>
            </a:r>
            <a:r>
              <a:rPr lang="ru-RU"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ехнологии критического мышления (</a:t>
            </a:r>
            <a:r>
              <a:rPr lang="ru-RU" b="1"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синквейн</a:t>
            </a:r>
            <a:r>
              <a:rPr lang="ru-RU"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кластер)</a:t>
            </a:r>
            <a:endParaRPr lang="ru-RU"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Блок-схема: процесс 10">
            <a:extLst>
              <a:ext uri="{FF2B5EF4-FFF2-40B4-BE49-F238E27FC236}">
                <a16:creationId xmlns:a16="http://schemas.microsoft.com/office/drawing/2014/main" id="{C04929A4-186C-6015-3C74-1D7FC95B381D}"/>
              </a:ext>
            </a:extLst>
          </p:cNvPr>
          <p:cNvSpPr/>
          <p:nvPr/>
        </p:nvSpPr>
        <p:spPr>
          <a:xfrm>
            <a:off x="6690419" y="-1114827"/>
            <a:ext cx="2274069"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b="1" dirty="0">
                <a:solidFill>
                  <a:srgbClr val="7030A0"/>
                </a:solidFill>
                <a:latin typeface="Times New Roman" panose="02020603050405020304" pitchFamily="18" charset="0"/>
                <a:cs typeface="Times New Roman" panose="02020603050405020304" pitchFamily="18" charset="0"/>
              </a:rPr>
              <a:t>Участие в конкурсах и выставках на различных уровнях</a:t>
            </a:r>
          </a:p>
        </p:txBody>
      </p:sp>
      <p:sp>
        <p:nvSpPr>
          <p:cNvPr id="12" name="Блок-схема: процесс 11">
            <a:extLst>
              <a:ext uri="{FF2B5EF4-FFF2-40B4-BE49-F238E27FC236}">
                <a16:creationId xmlns:a16="http://schemas.microsoft.com/office/drawing/2014/main" id="{517436D7-537D-482D-FB22-C9941FD60FA0}"/>
              </a:ext>
            </a:extLst>
          </p:cNvPr>
          <p:cNvSpPr/>
          <p:nvPr/>
        </p:nvSpPr>
        <p:spPr>
          <a:xfrm>
            <a:off x="584693" y="953484"/>
            <a:ext cx="2475140" cy="1290690"/>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создание и совершенствование предметно – развивающей среды</a:t>
            </a:r>
            <a:endParaRPr lang="ru-RU"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3" name="Блок-схема: процесс 12">
            <a:extLst>
              <a:ext uri="{FF2B5EF4-FFF2-40B4-BE49-F238E27FC236}">
                <a16:creationId xmlns:a16="http://schemas.microsoft.com/office/drawing/2014/main" id="{F6134466-C69A-C5C2-2C04-4E21489D6E7A}"/>
              </a:ext>
            </a:extLst>
          </p:cNvPr>
          <p:cNvSpPr/>
          <p:nvPr/>
        </p:nvSpPr>
        <p:spPr>
          <a:xfrm>
            <a:off x="7171879" y="793570"/>
            <a:ext cx="1895475"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В</a:t>
            </a:r>
            <a:r>
              <a:rPr lang="ru-RU"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заимодействие с родителями</a:t>
            </a:r>
            <a:endParaRPr lang="ru-RU"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4" name="Блок-схема: процесс 13">
            <a:extLst>
              <a:ext uri="{FF2B5EF4-FFF2-40B4-BE49-F238E27FC236}">
                <a16:creationId xmlns:a16="http://schemas.microsoft.com/office/drawing/2014/main" id="{CD74AC44-F6AE-F14D-2F72-D878A5A7FDB0}"/>
              </a:ext>
            </a:extLst>
          </p:cNvPr>
          <p:cNvSpPr/>
          <p:nvPr/>
        </p:nvSpPr>
        <p:spPr>
          <a:xfrm>
            <a:off x="1393429" y="6155327"/>
            <a:ext cx="2314476" cy="1158876"/>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2000" b="1" dirty="0" err="1">
                <a:solidFill>
                  <a:srgbClr val="7030A0"/>
                </a:solidFill>
                <a:latin typeface="Times New Roman" panose="02020603050405020304" pitchFamily="18" charset="0"/>
                <a:cs typeface="Times New Roman" panose="02020603050405020304" pitchFamily="18" charset="0"/>
              </a:rPr>
              <a:t>Флеш</a:t>
            </a:r>
            <a:r>
              <a:rPr lang="ru-RU" sz="2000" b="1" dirty="0">
                <a:solidFill>
                  <a:srgbClr val="7030A0"/>
                </a:solidFill>
                <a:latin typeface="Times New Roman" panose="02020603050405020304" pitchFamily="18" charset="0"/>
                <a:cs typeface="Times New Roman" panose="02020603050405020304" pitchFamily="18" charset="0"/>
              </a:rPr>
              <a:t>-анимация</a:t>
            </a:r>
          </a:p>
        </p:txBody>
      </p:sp>
      <p:sp>
        <p:nvSpPr>
          <p:cNvPr id="15" name="Блок-схема: процесс 14">
            <a:extLst>
              <a:ext uri="{FF2B5EF4-FFF2-40B4-BE49-F238E27FC236}">
                <a16:creationId xmlns:a16="http://schemas.microsoft.com/office/drawing/2014/main" id="{770AB421-B0D0-677D-F1F9-9D1F09A5BAFB}"/>
              </a:ext>
            </a:extLst>
          </p:cNvPr>
          <p:cNvSpPr/>
          <p:nvPr/>
        </p:nvSpPr>
        <p:spPr>
          <a:xfrm>
            <a:off x="542181" y="2674281"/>
            <a:ext cx="1895475" cy="1158875"/>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ru-RU" sz="1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Технология интерактивного обучения </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20" name="Блок-схема: процесс 19">
            <a:extLst>
              <a:ext uri="{FF2B5EF4-FFF2-40B4-BE49-F238E27FC236}">
                <a16:creationId xmlns:a16="http://schemas.microsoft.com/office/drawing/2014/main" id="{95537365-4323-E373-D7A6-50FD802F6D81}"/>
              </a:ext>
            </a:extLst>
          </p:cNvPr>
          <p:cNvSpPr/>
          <p:nvPr/>
        </p:nvSpPr>
        <p:spPr>
          <a:xfrm>
            <a:off x="6224141" y="6124804"/>
            <a:ext cx="1895475" cy="1077377"/>
          </a:xfrm>
          <a:prstGeom prst="flowChartProcess">
            <a:avLst/>
          </a:prstGeom>
        </p:spPr>
        <p:style>
          <a:lnRef idx="1">
            <a:schemeClr val="accent2"/>
          </a:lnRef>
          <a:fillRef idx="2">
            <a:schemeClr val="accent2"/>
          </a:fillRef>
          <a:effectRef idx="1">
            <a:schemeClr val="accent2"/>
          </a:effectRef>
          <a:fontRef idx="minor">
            <a:schemeClr val="dk1"/>
          </a:fontRef>
        </p:style>
        <p:txBody>
          <a:bodyPr anchor="ctr"/>
          <a:lstStyle/>
          <a:p>
            <a:pPr indent="228600" algn="ctr">
              <a:spcBef>
                <a:spcPts val="1125"/>
              </a:spcBef>
              <a:spcAft>
                <a:spcPts val="1125"/>
              </a:spcAft>
            </a:pPr>
            <a:r>
              <a:rPr lang="ru-RU" sz="1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Игровая технология.</a:t>
            </a:r>
          </a:p>
        </p:txBody>
      </p:sp>
    </p:spTree>
    <p:extLst>
      <p:ext uri="{BB962C8B-B14F-4D97-AF65-F5344CB8AC3E}">
        <p14:creationId xmlns:p14="http://schemas.microsoft.com/office/powerpoint/2010/main" val="894091932"/>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1395536"/>
            <a:ext cx="8435280" cy="1296144"/>
          </a:xfrm>
        </p:spPr>
        <p:txBody>
          <a:bodyPr>
            <a:noAutofit/>
          </a:bodyPr>
          <a:lstStyle/>
          <a:p>
            <a:br>
              <a:rPr lang="ru-RU" sz="1600" dirty="0">
                <a:solidFill>
                  <a:srgbClr val="C00000"/>
                </a:solidFill>
                <a:latin typeface="Times New Roman" pitchFamily="18" charset="0"/>
                <a:cs typeface="Times New Roman" pitchFamily="18" charset="0"/>
              </a:rPr>
            </a:br>
            <a:br>
              <a:rPr lang="ru-RU" sz="1600" dirty="0">
                <a:solidFill>
                  <a:srgbClr val="C00000"/>
                </a:solidFill>
                <a:latin typeface="Times New Roman" pitchFamily="18" charset="0"/>
                <a:cs typeface="Times New Roman" pitchFamily="18" charset="0"/>
              </a:rPr>
            </a:br>
            <a:r>
              <a:rPr lang="ru-RU" sz="1400" dirty="0">
                <a:solidFill>
                  <a:srgbClr val="7030A0"/>
                </a:solidFill>
                <a:latin typeface="Times New Roman" pitchFamily="18" charset="0"/>
                <a:cs typeface="Times New Roman" pitchFamily="18" charset="0"/>
              </a:rPr>
              <a:t>Д</a:t>
            </a:r>
            <a:r>
              <a:rPr lang="ru-RU" sz="1400" b="0" i="0" dirty="0">
                <a:solidFill>
                  <a:srgbClr val="7030A0"/>
                </a:solidFill>
                <a:effectLst/>
                <a:latin typeface="Times New Roman" panose="02020603050405020304" pitchFamily="18" charset="0"/>
                <a:cs typeface="Times New Roman" panose="02020603050405020304" pitchFamily="18" charset="0"/>
              </a:rPr>
              <a:t>ЕТСКИЙ САД - это место, где ребенок получает опыт широкого эмоционально-практического взаимодействия с взрослыми и сверстниками в наиболее значимых для его развития сферах жизни, а ДОШКОЛЬНЫЙ ВОЗРАСТ - это важнейший период становления личности, когда закладываются предпосылки гражданских качеств, развиваются представления детей о человеке, обществе и культуре. Поэтому, одним из важнейших наших направлений становится работа по нравственно-патриотическому и духовному воспитанию.</a:t>
            </a:r>
            <a:r>
              <a:rPr lang="ru-RU" sz="1400" dirty="0">
                <a:solidFill>
                  <a:srgbClr val="7030A0"/>
                </a:solidFill>
                <a:latin typeface="Times New Roman" panose="02020603050405020304" pitchFamily="18" charset="0"/>
                <a:cs typeface="Times New Roman" panose="02020603050405020304" pitchFamily="18" charset="0"/>
              </a:rPr>
              <a:t> </a:t>
            </a:r>
            <a:br>
              <a:rPr lang="ru-RU" sz="1400" dirty="0">
                <a:solidFill>
                  <a:srgbClr val="7030A0"/>
                </a:solidFill>
                <a:latin typeface="Times New Roman" panose="02020603050405020304" pitchFamily="18" charset="0"/>
                <a:cs typeface="Times New Roman" panose="02020603050405020304" pitchFamily="18" charset="0"/>
              </a:rPr>
            </a:br>
            <a:r>
              <a:rPr lang="ru-RU" sz="1400" dirty="0">
                <a:solidFill>
                  <a:srgbClr val="7030A0"/>
                </a:solidFill>
                <a:latin typeface="Times New Roman" panose="02020603050405020304" pitchFamily="18" charset="0"/>
                <a:cs typeface="Times New Roman" panose="02020603050405020304" pitchFamily="18" charset="0"/>
              </a:rPr>
              <a:t>   В групповых помещениях – уголки и игровые зоны, где дети могут, в условиях ежедневного свободного доступа, получить знания и практические навыки.</a:t>
            </a:r>
            <a:br>
              <a:rPr lang="ru-RU" sz="1400" dirty="0">
                <a:solidFill>
                  <a:srgbClr val="7030A0"/>
                </a:solidFill>
                <a:latin typeface="Times New Roman" panose="02020603050405020304" pitchFamily="18" charset="0"/>
                <a:cs typeface="Times New Roman" panose="02020603050405020304" pitchFamily="18" charset="0"/>
              </a:rPr>
            </a:br>
            <a:r>
              <a:rPr lang="ru-RU" sz="1400" dirty="0">
                <a:solidFill>
                  <a:srgbClr val="7030A0"/>
                </a:solidFill>
                <a:latin typeface="Times New Roman" panose="02020603050405020304" pitchFamily="18" charset="0"/>
                <a:cs typeface="Times New Roman" panose="02020603050405020304" pitchFamily="18" charset="0"/>
              </a:rPr>
              <a:t> Уголки патриотического воспитания: фотоальбомы, дидактические игры, государственная символика. </a:t>
            </a:r>
          </a:p>
        </p:txBody>
      </p:sp>
      <p:pic>
        <p:nvPicPr>
          <p:cNvPr id="6" name="Объект 5">
            <a:extLst>
              <a:ext uri="{FF2B5EF4-FFF2-40B4-BE49-F238E27FC236}">
                <a16:creationId xmlns:a16="http://schemas.microsoft.com/office/drawing/2014/main" id="{D513CBE4-673E-8E00-6852-0EA0AF8F563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58129" y="1673077"/>
            <a:ext cx="4958013" cy="3717330"/>
          </a:xfrm>
          <a:prstGeom prst="rect">
            <a:avLst/>
          </a:prstGeom>
          <a:ln>
            <a:noFill/>
          </a:ln>
          <a:effectLst>
            <a:softEdge rad="112500"/>
          </a:effectLst>
        </p:spPr>
      </p:pic>
      <p:pic>
        <p:nvPicPr>
          <p:cNvPr id="8" name="Объект 7">
            <a:extLst>
              <a:ext uri="{FF2B5EF4-FFF2-40B4-BE49-F238E27FC236}">
                <a16:creationId xmlns:a16="http://schemas.microsoft.com/office/drawing/2014/main" id="{C2644229-87DB-6EBD-92EC-DB65FA76B68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268759"/>
            <a:ext cx="4388296" cy="4856611"/>
          </a:xfrm>
          <a:prstGeom prst="rect">
            <a:avLst/>
          </a:prstGeom>
          <a:ln>
            <a:noFill/>
          </a:ln>
          <a:effectLst>
            <a:softEdge rad="112500"/>
          </a:effectLst>
        </p:spPr>
      </p:pic>
    </p:spTree>
  </p:cSld>
  <p:clrMapOvr>
    <a:masterClrMapping/>
  </p:clrMapOvr>
  <p:transition>
    <p:wheel spokes="2"/>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F3C1-5221-1AF4-8481-117369E551AE}"/>
            </a:ext>
          </a:extLst>
        </p:cNvPr>
        <p:cNvGrpSpPr/>
        <p:nvPr/>
      </p:nvGrpSpPr>
      <p:grpSpPr>
        <a:xfrm>
          <a:off x="0" y="0"/>
          <a:ext cx="0" cy="0"/>
          <a:chOff x="0" y="0"/>
          <a:chExt cx="0" cy="0"/>
        </a:xfrm>
      </p:grpSpPr>
      <p:pic>
        <p:nvPicPr>
          <p:cNvPr id="8194" name="Picture 2" descr="G:\ajy.jpg">
            <a:extLst>
              <a:ext uri="{FF2B5EF4-FFF2-40B4-BE49-F238E27FC236}">
                <a16:creationId xmlns:a16="http://schemas.microsoft.com/office/drawing/2014/main" id="{24F4C94A-DBA6-F5AB-66E4-DD800795B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700EA40B-A43A-EAFB-49C6-DE226DECE2C4}"/>
              </a:ext>
            </a:extLst>
          </p:cNvPr>
          <p:cNvSpPr>
            <a:spLocks noGrp="1"/>
          </p:cNvSpPr>
          <p:nvPr>
            <p:ph type="title"/>
          </p:nvPr>
        </p:nvSpPr>
        <p:spPr>
          <a:xfrm>
            <a:off x="467544" y="-675456"/>
            <a:ext cx="8229600" cy="7200800"/>
          </a:xfrm>
        </p:spPr>
        <p:txBody>
          <a:bodyPr>
            <a:noAutofit/>
          </a:bodyPr>
          <a:lstStyle/>
          <a:p>
            <a:endParaRPr lang="ru-RU"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7DE2A27-357B-80AE-AA09-F83BA938EA4E}"/>
              </a:ext>
            </a:extLst>
          </p:cNvPr>
          <p:cNvSpPr txBox="1"/>
          <p:nvPr/>
        </p:nvSpPr>
        <p:spPr>
          <a:xfrm>
            <a:off x="446856" y="-1619304"/>
            <a:ext cx="8517634" cy="974626"/>
          </a:xfrm>
          <a:prstGeom prst="rect">
            <a:avLst/>
          </a:prstGeom>
          <a:noFill/>
        </p:spPr>
        <p:txBody>
          <a:bodyPr wrap="square">
            <a:spAutoFit/>
          </a:bodyPr>
          <a:lstStyle/>
          <a:p>
            <a:pPr marL="285750" indent="-285750">
              <a:spcAft>
                <a:spcPts val="800"/>
              </a:spcAft>
              <a:buFont typeface="Arial" panose="020B0604020202020204" pitchFamily="34" charset="0"/>
              <a:buChar char="•"/>
            </a:pPr>
            <a:endParaRPr lang="ru-RU" sz="1400" dirty="0">
              <a:latin typeface="Times New Roman" pitchFamily="18" charset="0"/>
              <a:cs typeface="Times New Roman" pitchFamily="18" charset="0"/>
            </a:endParaRPr>
          </a:p>
          <a:p>
            <a:pPr marL="285750" indent="-285750">
              <a:spcAft>
                <a:spcPts val="800"/>
              </a:spcAft>
              <a:buFont typeface="Arial" panose="020B0604020202020204" pitchFamily="34" charset="0"/>
              <a:buChar char="•"/>
            </a:pPr>
            <a:endParaRPr lang="ru-RU" sz="1400" dirty="0">
              <a:latin typeface="Times New Roman" pitchFamily="18" charset="0"/>
              <a:cs typeface="Times New Roman" pitchFamily="18" charset="0"/>
            </a:endParaRPr>
          </a:p>
          <a:p>
            <a:pPr algn="ctr">
              <a:spcAft>
                <a:spcPts val="800"/>
              </a:spcAft>
            </a:pPr>
            <a:r>
              <a:rPr lang="ru-RU" sz="16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Проведение с детьми бесед по патриотическому воспитанию</a:t>
            </a:r>
          </a:p>
        </p:txBody>
      </p:sp>
      <p:pic>
        <p:nvPicPr>
          <p:cNvPr id="3" name="Объект 7">
            <a:extLst>
              <a:ext uri="{FF2B5EF4-FFF2-40B4-BE49-F238E27FC236}">
                <a16:creationId xmlns:a16="http://schemas.microsoft.com/office/drawing/2014/main" id="{4D8179D7-A1C5-F463-688B-C5F5891AC8A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61592" y="951425"/>
            <a:ext cx="6008739" cy="4320480"/>
          </a:xfrm>
          <a:prstGeom prst="rect">
            <a:avLst/>
          </a:prstGeom>
          <a:ln>
            <a:noFill/>
          </a:ln>
          <a:effectLst>
            <a:softEdge rad="112500"/>
          </a:effectLst>
        </p:spPr>
      </p:pic>
      <p:pic>
        <p:nvPicPr>
          <p:cNvPr id="6" name="Рисунок 5">
            <a:extLst>
              <a:ext uri="{FF2B5EF4-FFF2-40B4-BE49-F238E27FC236}">
                <a16:creationId xmlns:a16="http://schemas.microsoft.com/office/drawing/2014/main" id="{9572D111-F4EF-7ACC-7D33-5BE8B4743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07296"/>
            <a:ext cx="3960442" cy="5901444"/>
          </a:xfrm>
          <a:prstGeom prst="rect">
            <a:avLst/>
          </a:prstGeom>
          <a:ln>
            <a:noFill/>
          </a:ln>
          <a:effectLst>
            <a:softEdge rad="112500"/>
          </a:effectLst>
        </p:spPr>
      </p:pic>
    </p:spTree>
    <p:extLst>
      <p:ext uri="{BB962C8B-B14F-4D97-AF65-F5344CB8AC3E}">
        <p14:creationId xmlns:p14="http://schemas.microsoft.com/office/powerpoint/2010/main" val="2292544822"/>
      </p:ext>
    </p:extLst>
  </p:cSld>
  <p:clrMapOvr>
    <a:masterClrMapping/>
  </p:clrMapOvr>
  <p:transition>
    <p:cut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0408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395536" y="-1539552"/>
            <a:ext cx="8506308" cy="1539552"/>
          </a:xfrm>
        </p:spPr>
        <p:txBody>
          <a:bodyPr>
            <a:noAutofit/>
          </a:bodyPr>
          <a:lstStyle/>
          <a:p>
            <a:r>
              <a:rPr lang="ru-RU" sz="1600" dirty="0">
                <a:solidFill>
                  <a:srgbClr val="7030A0"/>
                </a:solidFill>
                <a:latin typeface="Times New Roman" pitchFamily="18" charset="0"/>
                <a:cs typeface="Times New Roman" pitchFamily="18" charset="0"/>
              </a:rPr>
              <a:t>Книжный уголок: подборка художественных произведений, пословиц, поговорок, иллюстраций. </a:t>
            </a:r>
            <a:br>
              <a:rPr lang="ru-RU" sz="1600" dirty="0">
                <a:solidFill>
                  <a:srgbClr val="7030A0"/>
                </a:solidFill>
                <a:latin typeface="Times New Roman" pitchFamily="18" charset="0"/>
                <a:cs typeface="Times New Roman" pitchFamily="18" charset="0"/>
              </a:rPr>
            </a:br>
            <a:r>
              <a:rPr lang="ru-RU" sz="1600" dirty="0">
                <a:solidFill>
                  <a:srgbClr val="7030A0"/>
                </a:solidFill>
                <a:latin typeface="Times New Roman" pitchFamily="18" charset="0"/>
                <a:cs typeface="Times New Roman" pitchFamily="18" charset="0"/>
              </a:rPr>
              <a:t>Уголок изобразительного творчества: расходные материалы, образцы рисунков, декоративных росписей, народные игрушки. </a:t>
            </a:r>
            <a:br>
              <a:rPr lang="ru-RU" sz="1600" dirty="0">
                <a:solidFill>
                  <a:srgbClr val="7030A0"/>
                </a:solidFill>
                <a:latin typeface="Times New Roman" pitchFamily="18" charset="0"/>
                <a:cs typeface="Times New Roman" pitchFamily="18" charset="0"/>
              </a:rPr>
            </a:br>
            <a:r>
              <a:rPr lang="ru-RU" sz="1600" dirty="0">
                <a:solidFill>
                  <a:srgbClr val="7030A0"/>
                </a:solidFill>
                <a:latin typeface="Times New Roman" pitchFamily="18" charset="0"/>
                <a:cs typeface="Times New Roman" pitchFamily="18" charset="0"/>
              </a:rPr>
              <a:t>Уголки сюжетно-ролевых игр: «Семья», «Детский сад», «Больница», «Парикмахерская».</a:t>
            </a:r>
            <a:br>
              <a:rPr lang="ru-RU" sz="1600" dirty="0">
                <a:solidFill>
                  <a:srgbClr val="7030A0"/>
                </a:solidFill>
                <a:latin typeface="Times New Roman" pitchFamily="18" charset="0"/>
                <a:cs typeface="Times New Roman" pitchFamily="18" charset="0"/>
              </a:rPr>
            </a:br>
            <a:r>
              <a:rPr lang="ru-RU" sz="1600" dirty="0">
                <a:solidFill>
                  <a:srgbClr val="7030A0"/>
                </a:solidFill>
                <a:latin typeface="Times New Roman" pitchFamily="18" charset="0"/>
                <a:cs typeface="Times New Roman" pitchFamily="18" charset="0"/>
              </a:rPr>
              <a:t>Наглядный, дидактический, раздаточный материал, наборы для развития познавательных способностей  «Логико-малыш», работа творческой мастерской (аппликация, рисование, лепка). </a:t>
            </a:r>
          </a:p>
        </p:txBody>
      </p:sp>
      <p:pic>
        <p:nvPicPr>
          <p:cNvPr id="6" name="Объект 5">
            <a:extLst>
              <a:ext uri="{FF2B5EF4-FFF2-40B4-BE49-F238E27FC236}">
                <a16:creationId xmlns:a16="http://schemas.microsoft.com/office/drawing/2014/main" id="{58B09587-0E45-23C2-3151-AD894D8F748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608510" y="2144894"/>
            <a:ext cx="7234240" cy="4041811"/>
          </a:xfrm>
          <a:prstGeom prst="rect">
            <a:avLst/>
          </a:prstGeom>
          <a:ln>
            <a:noFill/>
          </a:ln>
          <a:effectLst>
            <a:softEdge rad="112500"/>
          </a:effectLst>
        </p:spPr>
      </p:pic>
      <p:pic>
        <p:nvPicPr>
          <p:cNvPr id="12" name="Объект 11">
            <a:extLst>
              <a:ext uri="{FF2B5EF4-FFF2-40B4-BE49-F238E27FC236}">
                <a16:creationId xmlns:a16="http://schemas.microsoft.com/office/drawing/2014/main" id="{1EB34B18-4CA3-E6BC-187D-29D5BED9B5F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60032" y="476672"/>
            <a:ext cx="4038600" cy="7567668"/>
          </a:xfrm>
          <a:prstGeom prst="rect">
            <a:avLst/>
          </a:prstGeom>
          <a:ln>
            <a:noFill/>
          </a:ln>
          <a:effectLst>
            <a:softEdge rad="112500"/>
          </a:effectLst>
        </p:spPr>
      </p:pic>
    </p:spTree>
  </p:cSld>
  <p:clrMapOvr>
    <a:masterClrMapping/>
  </p:clrMapOvr>
  <p:transition>
    <p:wheel spokes="3"/>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78D58-A7C7-0252-74AB-A87A6614B265}"/>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0CB6B32C-66BF-51E0-72CD-6CF174442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68FA582D-BB2E-9379-DD41-598E6B9DCF5E}"/>
              </a:ext>
            </a:extLst>
          </p:cNvPr>
          <p:cNvSpPr>
            <a:spLocks noGrp="1"/>
          </p:cNvSpPr>
          <p:nvPr>
            <p:ph type="title"/>
          </p:nvPr>
        </p:nvSpPr>
        <p:spPr>
          <a:xfrm>
            <a:off x="323528" y="-2907704"/>
            <a:ext cx="8363272" cy="1512168"/>
          </a:xfrm>
        </p:spPr>
        <p:txBody>
          <a:bodyPr>
            <a:normAutofit fontScale="90000"/>
          </a:bodyPr>
          <a:lstStyle/>
          <a:p>
            <a:br>
              <a:rPr lang="ru-RU" sz="1600" dirty="0">
                <a:solidFill>
                  <a:srgbClr val="C00000"/>
                </a:solidFill>
                <a:latin typeface="Times New Roman" pitchFamily="18" charset="0"/>
                <a:cs typeface="Times New Roman" pitchFamily="18" charset="0"/>
              </a:rPr>
            </a:br>
            <a:br>
              <a:rPr lang="ru-RU" sz="1600" dirty="0">
                <a:solidFill>
                  <a:srgbClr val="C00000"/>
                </a:solidFill>
                <a:latin typeface="Times New Roman" pitchFamily="18" charset="0"/>
                <a:cs typeface="Times New Roman" pitchFamily="18" charset="0"/>
              </a:rPr>
            </a:br>
            <a:br>
              <a:rPr lang="ru-RU" sz="1600" dirty="0">
                <a:solidFill>
                  <a:srgbClr val="C00000"/>
                </a:solidFill>
                <a:latin typeface="Times New Roman" pitchFamily="18" charset="0"/>
                <a:cs typeface="Times New Roman" pitchFamily="18" charset="0"/>
              </a:rPr>
            </a:br>
            <a:r>
              <a:rPr lang="ru-RU" sz="1600" b="1" dirty="0">
                <a:solidFill>
                  <a:srgbClr val="7030A0"/>
                </a:solidFill>
                <a:latin typeface="Times New Roman" pitchFamily="18" charset="0"/>
                <a:cs typeface="Times New Roman" pitchFamily="18" charset="0"/>
              </a:rPr>
              <a:t>Для достижения цели используем разнообразные формы работы с детьми: Занятия,</a:t>
            </a:r>
            <a:br>
              <a:rPr lang="ru-RU" sz="1600" b="1" dirty="0">
                <a:solidFill>
                  <a:srgbClr val="7030A0"/>
                </a:solidFill>
                <a:latin typeface="Times New Roman" pitchFamily="18" charset="0"/>
                <a:cs typeface="Times New Roman" pitchFamily="18" charset="0"/>
              </a:rPr>
            </a:br>
            <a:r>
              <a:rPr lang="ru-RU" sz="1600" b="1" dirty="0">
                <a:solidFill>
                  <a:srgbClr val="7030A0"/>
                </a:solidFill>
                <a:latin typeface="Times New Roman" pitchFamily="18" charset="0"/>
                <a:cs typeface="Times New Roman" pitchFamily="18" charset="0"/>
              </a:rPr>
              <a:t> развивающие игры, чтение художественной литературы, экскурсии, целевые прогулки, дидактические игры, трудовая деятельность, быт…</a:t>
            </a:r>
            <a:br>
              <a:rPr lang="ru-RU" sz="1600" b="1" dirty="0">
                <a:solidFill>
                  <a:srgbClr val="7030A0"/>
                </a:solidFill>
                <a:latin typeface="Times New Roman" pitchFamily="18" charset="0"/>
                <a:cs typeface="Times New Roman" pitchFamily="18" charset="0"/>
              </a:rPr>
            </a:br>
            <a:r>
              <a:rPr lang="ru-RU" sz="1600" b="1" dirty="0">
                <a:solidFill>
                  <a:srgbClr val="7030A0"/>
                </a:solidFill>
                <a:latin typeface="Times New Roman" pitchFamily="18" charset="0"/>
                <a:cs typeface="Times New Roman" pitchFamily="18" charset="0"/>
              </a:rPr>
              <a:t>Мероприятия: «День флага России», «День Конституции РФ», «День единства», «День защитника Отечества», «День мам», мероприятия по временам года, календарные праздники, экскурсии-эти мероприятия способствуют формированию у детей чувства уважения, гордости и большой благодарности тем, кто защищает нашу Родину. </a:t>
            </a:r>
          </a:p>
        </p:txBody>
      </p:sp>
      <p:pic>
        <p:nvPicPr>
          <p:cNvPr id="5" name="Объект 4">
            <a:extLst>
              <a:ext uri="{FF2B5EF4-FFF2-40B4-BE49-F238E27FC236}">
                <a16:creationId xmlns:a16="http://schemas.microsoft.com/office/drawing/2014/main" id="{798B9FFF-67D3-0294-597E-3415EF5E80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702078"/>
            <a:ext cx="3543058" cy="3483006"/>
          </a:xfrm>
          <a:prstGeom prst="rect">
            <a:avLst/>
          </a:prstGeom>
          <a:ln>
            <a:noFill/>
          </a:ln>
          <a:effectLst>
            <a:softEdge rad="112500"/>
          </a:effectLst>
        </p:spPr>
      </p:pic>
      <p:pic>
        <p:nvPicPr>
          <p:cNvPr id="9" name="Рисунок 8">
            <a:extLst>
              <a:ext uri="{FF2B5EF4-FFF2-40B4-BE49-F238E27FC236}">
                <a16:creationId xmlns:a16="http://schemas.microsoft.com/office/drawing/2014/main" id="{5750F673-890A-9868-5314-8D8F6AB9D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73508" y="-848030"/>
            <a:ext cx="3459497" cy="3222356"/>
          </a:xfrm>
          <a:prstGeom prst="rect">
            <a:avLst/>
          </a:prstGeom>
          <a:ln>
            <a:noFill/>
          </a:ln>
          <a:effectLst>
            <a:softEdge rad="112500"/>
          </a:effectLst>
        </p:spPr>
      </p:pic>
      <p:pic>
        <p:nvPicPr>
          <p:cNvPr id="11" name="Рисунок 10">
            <a:extLst>
              <a:ext uri="{FF2B5EF4-FFF2-40B4-BE49-F238E27FC236}">
                <a16:creationId xmlns:a16="http://schemas.microsoft.com/office/drawing/2014/main" id="{CCF24D58-B9E3-C7FB-D88D-4190BC86A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38" y="2780929"/>
            <a:ext cx="4644008" cy="3483006"/>
          </a:xfrm>
          <a:prstGeom prst="rect">
            <a:avLst/>
          </a:prstGeom>
          <a:ln>
            <a:noFill/>
          </a:ln>
          <a:effectLst>
            <a:softEdge rad="112500"/>
          </a:effectLst>
        </p:spPr>
      </p:pic>
      <p:pic>
        <p:nvPicPr>
          <p:cNvPr id="14" name="Рисунок 13">
            <a:extLst>
              <a:ext uri="{FF2B5EF4-FFF2-40B4-BE49-F238E27FC236}">
                <a16:creationId xmlns:a16="http://schemas.microsoft.com/office/drawing/2014/main" id="{99C359C6-15CC-8AF4-CB6D-87731D6936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222" y="3068961"/>
            <a:ext cx="3456384" cy="2592288"/>
          </a:xfrm>
          <a:prstGeom prst="rect">
            <a:avLst/>
          </a:prstGeom>
          <a:ln>
            <a:noFill/>
          </a:ln>
          <a:effectLst>
            <a:softEdge rad="112500"/>
          </a:effectLst>
        </p:spPr>
      </p:pic>
    </p:spTree>
    <p:extLst>
      <p:ext uri="{BB962C8B-B14F-4D97-AF65-F5344CB8AC3E}">
        <p14:creationId xmlns:p14="http://schemas.microsoft.com/office/powerpoint/2010/main" val="308992044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C4550-E0FF-04E4-08DF-12ADF9C8458C}"/>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8077B145-2A62-C5BA-86BF-0F3BF40FD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95F3EB87-2714-59F2-1A7B-FB0C2F26EBE0}"/>
              </a:ext>
            </a:extLst>
          </p:cNvPr>
          <p:cNvSpPr>
            <a:spLocks noGrp="1"/>
          </p:cNvSpPr>
          <p:nvPr>
            <p:ph type="title"/>
          </p:nvPr>
        </p:nvSpPr>
        <p:spPr>
          <a:xfrm>
            <a:off x="323528" y="-2691680"/>
            <a:ext cx="8363272" cy="648072"/>
          </a:xfrm>
        </p:spPr>
        <p:txBody>
          <a:bodyPr>
            <a:normAutofit/>
          </a:bodyPr>
          <a:lstStyle/>
          <a:p>
            <a:r>
              <a:rPr lang="ru-RU" sz="2000" b="1" dirty="0">
                <a:solidFill>
                  <a:srgbClr val="C00000"/>
                </a:solidFill>
                <a:latin typeface="Times New Roman" pitchFamily="18" charset="0"/>
                <a:cs typeface="Times New Roman" pitchFamily="18" charset="0"/>
              </a:rPr>
              <a:t>Экскурсии</a:t>
            </a:r>
          </a:p>
        </p:txBody>
      </p:sp>
      <p:pic>
        <p:nvPicPr>
          <p:cNvPr id="4" name="Объект 3">
            <a:extLst>
              <a:ext uri="{FF2B5EF4-FFF2-40B4-BE49-F238E27FC236}">
                <a16:creationId xmlns:a16="http://schemas.microsoft.com/office/drawing/2014/main" id="{81CD89AA-EE49-6E62-1425-0B80C097D8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372671" y="-2043608"/>
            <a:ext cx="4380807" cy="3283527"/>
          </a:xfrm>
          <a:prstGeom prst="rect">
            <a:avLst/>
          </a:prstGeom>
          <a:ln>
            <a:noFill/>
          </a:ln>
          <a:effectLst>
            <a:softEdge rad="112500"/>
          </a:effectLst>
        </p:spPr>
      </p:pic>
      <p:pic>
        <p:nvPicPr>
          <p:cNvPr id="6" name="Рисунок 5">
            <a:extLst>
              <a:ext uri="{FF2B5EF4-FFF2-40B4-BE49-F238E27FC236}">
                <a16:creationId xmlns:a16="http://schemas.microsoft.com/office/drawing/2014/main" id="{A5FDA334-EEFA-5403-CC4A-B82BD6155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8" y="1463935"/>
            <a:ext cx="4378040" cy="3283530"/>
          </a:xfrm>
          <a:prstGeom prst="rect">
            <a:avLst/>
          </a:prstGeom>
          <a:ln>
            <a:noFill/>
          </a:ln>
          <a:effectLst>
            <a:softEdge rad="112500"/>
          </a:effectLst>
        </p:spPr>
      </p:pic>
      <p:pic>
        <p:nvPicPr>
          <p:cNvPr id="8" name="Рисунок 7">
            <a:extLst>
              <a:ext uri="{FF2B5EF4-FFF2-40B4-BE49-F238E27FC236}">
                <a16:creationId xmlns:a16="http://schemas.microsoft.com/office/drawing/2014/main" id="{0EA0D069-4555-E5B8-4B91-62ABFA404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54" y="2636912"/>
            <a:ext cx="2625756" cy="3501008"/>
          </a:xfrm>
          <a:prstGeom prst="rect">
            <a:avLst/>
          </a:prstGeom>
          <a:ln>
            <a:noFill/>
          </a:ln>
          <a:effectLst>
            <a:softEdge rad="112500"/>
          </a:effectLst>
        </p:spPr>
      </p:pic>
      <p:pic>
        <p:nvPicPr>
          <p:cNvPr id="10" name="Рисунок 9">
            <a:extLst>
              <a:ext uri="{FF2B5EF4-FFF2-40B4-BE49-F238E27FC236}">
                <a16:creationId xmlns:a16="http://schemas.microsoft.com/office/drawing/2014/main" id="{5301C58C-9545-E024-88D3-BAC778F13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5207" y="-2103602"/>
            <a:ext cx="3475171" cy="4633561"/>
          </a:xfrm>
          <a:prstGeom prst="rect">
            <a:avLst/>
          </a:prstGeom>
          <a:ln>
            <a:noFill/>
          </a:ln>
          <a:effectLst>
            <a:softEdge rad="112500"/>
          </a:effectLst>
        </p:spPr>
      </p:pic>
    </p:spTree>
    <p:extLst>
      <p:ext uri="{BB962C8B-B14F-4D97-AF65-F5344CB8AC3E}">
        <p14:creationId xmlns:p14="http://schemas.microsoft.com/office/powerpoint/2010/main" val="211390416"/>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0491A-C286-E5D2-480E-570F403D5380}"/>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D083C9C3-FA3D-8E1E-2812-880D22A6E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8A1C1306-671F-80BC-1A89-ED703AE65E4E}"/>
              </a:ext>
            </a:extLst>
          </p:cNvPr>
          <p:cNvSpPr>
            <a:spLocks noGrp="1"/>
          </p:cNvSpPr>
          <p:nvPr>
            <p:ph type="title"/>
          </p:nvPr>
        </p:nvSpPr>
        <p:spPr>
          <a:xfrm>
            <a:off x="323528" y="-1467544"/>
            <a:ext cx="8363272" cy="720080"/>
          </a:xfrm>
        </p:spPr>
        <p:txBody>
          <a:bodyPr>
            <a:normAutofit/>
          </a:bodyPr>
          <a:lstStyle/>
          <a:p>
            <a:r>
              <a:rPr lang="ru-RU" sz="2000" b="1" dirty="0">
                <a:solidFill>
                  <a:srgbClr val="C00000"/>
                </a:solidFill>
                <a:latin typeface="Times New Roman" pitchFamily="18" charset="0"/>
                <a:cs typeface="Times New Roman" pitchFamily="18" charset="0"/>
              </a:rPr>
              <a:t>Мероприятия</a:t>
            </a:r>
          </a:p>
        </p:txBody>
      </p:sp>
      <p:pic>
        <p:nvPicPr>
          <p:cNvPr id="8" name="Рисунок 7">
            <a:extLst>
              <a:ext uri="{FF2B5EF4-FFF2-40B4-BE49-F238E27FC236}">
                <a16:creationId xmlns:a16="http://schemas.microsoft.com/office/drawing/2014/main" id="{E22A09F1-7DE2-5A46-A242-1879EB7DBF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79" y="3025295"/>
            <a:ext cx="3977391" cy="3212018"/>
          </a:xfrm>
          <a:prstGeom prst="rect">
            <a:avLst/>
          </a:prstGeom>
          <a:ln>
            <a:noFill/>
          </a:ln>
          <a:effectLst>
            <a:softEdge rad="112500"/>
          </a:effectLst>
        </p:spPr>
      </p:pic>
      <p:pic>
        <p:nvPicPr>
          <p:cNvPr id="10" name="Рисунок 9">
            <a:extLst>
              <a:ext uri="{FF2B5EF4-FFF2-40B4-BE49-F238E27FC236}">
                <a16:creationId xmlns:a16="http://schemas.microsoft.com/office/drawing/2014/main" id="{EBFC0DAC-7307-BEA7-D406-B9D0B48928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164" y="-739419"/>
            <a:ext cx="4282694" cy="3212020"/>
          </a:xfrm>
          <a:prstGeom prst="rect">
            <a:avLst/>
          </a:prstGeom>
          <a:ln>
            <a:noFill/>
          </a:ln>
          <a:effectLst>
            <a:softEdge rad="112500"/>
          </a:effectLst>
        </p:spPr>
      </p:pic>
      <p:pic>
        <p:nvPicPr>
          <p:cNvPr id="12" name="Рисунок 11">
            <a:extLst>
              <a:ext uri="{FF2B5EF4-FFF2-40B4-BE49-F238E27FC236}">
                <a16:creationId xmlns:a16="http://schemas.microsoft.com/office/drawing/2014/main" id="{5990ABFD-BD12-8885-80B7-7DDA0F28C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452" y="3305602"/>
            <a:ext cx="3188892" cy="3212019"/>
          </a:xfrm>
          <a:prstGeom prst="rect">
            <a:avLst/>
          </a:prstGeom>
          <a:ln>
            <a:noFill/>
          </a:ln>
          <a:effectLst>
            <a:softEdge rad="112500"/>
          </a:effectLst>
        </p:spPr>
      </p:pic>
      <p:pic>
        <p:nvPicPr>
          <p:cNvPr id="18" name="Объект 17">
            <a:extLst>
              <a:ext uri="{FF2B5EF4-FFF2-40B4-BE49-F238E27FC236}">
                <a16:creationId xmlns:a16="http://schemas.microsoft.com/office/drawing/2014/main" id="{488063EA-997D-6FEE-98B5-E5B03530A847}"/>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61322" y="-543689"/>
            <a:ext cx="3749032" cy="2820561"/>
          </a:xfrm>
          <a:prstGeom prst="rect">
            <a:avLst/>
          </a:prstGeom>
          <a:ln>
            <a:noFill/>
          </a:ln>
          <a:effectLst>
            <a:softEdge rad="112500"/>
          </a:effectLst>
        </p:spPr>
      </p:pic>
    </p:spTree>
    <p:extLst>
      <p:ext uri="{BB962C8B-B14F-4D97-AF65-F5344CB8AC3E}">
        <p14:creationId xmlns:p14="http://schemas.microsoft.com/office/powerpoint/2010/main" val="3121518996"/>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C90CE-9380-DABC-0DC0-35214133FC0B}"/>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D9A0CC50-BDAC-5401-9086-0EA33D7E1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03239"/>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17E8B228-D8D6-4C75-C1F3-0EDB52FCD3BB}"/>
              </a:ext>
            </a:extLst>
          </p:cNvPr>
          <p:cNvSpPr>
            <a:spLocks noGrp="1"/>
          </p:cNvSpPr>
          <p:nvPr>
            <p:ph type="title"/>
          </p:nvPr>
        </p:nvSpPr>
        <p:spPr>
          <a:xfrm>
            <a:off x="323528" y="-1467544"/>
            <a:ext cx="8363272" cy="720080"/>
          </a:xfrm>
        </p:spPr>
        <p:txBody>
          <a:bodyPr>
            <a:normAutofit/>
          </a:bodyPr>
          <a:lstStyle/>
          <a:p>
            <a:r>
              <a:rPr lang="ru-RU" sz="2000" b="1" dirty="0">
                <a:solidFill>
                  <a:srgbClr val="C00000"/>
                </a:solidFill>
                <a:latin typeface="Times New Roman" pitchFamily="18" charset="0"/>
                <a:cs typeface="Times New Roman" pitchFamily="18" charset="0"/>
              </a:rPr>
              <a:t>День защитника Отечества</a:t>
            </a:r>
          </a:p>
        </p:txBody>
      </p:sp>
      <p:sp>
        <p:nvSpPr>
          <p:cNvPr id="3" name="Содержимое 2">
            <a:extLst>
              <a:ext uri="{FF2B5EF4-FFF2-40B4-BE49-F238E27FC236}">
                <a16:creationId xmlns:a16="http://schemas.microsoft.com/office/drawing/2014/main" id="{077A5DAD-4AA5-8307-BF29-8DD7EB286100}"/>
              </a:ext>
            </a:extLst>
          </p:cNvPr>
          <p:cNvSpPr>
            <a:spLocks noGrp="1"/>
          </p:cNvSpPr>
          <p:nvPr>
            <p:ph idx="1"/>
          </p:nvPr>
        </p:nvSpPr>
        <p:spPr>
          <a:xfrm>
            <a:off x="-180528" y="-963488"/>
            <a:ext cx="8867328" cy="7089651"/>
          </a:xfrm>
        </p:spPr>
        <p:txBody>
          <a:bodyPr>
            <a:normAutofit/>
          </a:bodyPr>
          <a:lstStyle/>
          <a:p>
            <a:pPr marL="0" indent="0" algn="ctr">
              <a:spcAft>
                <a:spcPts val="800"/>
              </a:spcAft>
              <a:buNone/>
            </a:pPr>
            <a:r>
              <a:rPr lang="ru-RU" sz="22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Рисунок 4">
            <a:extLst>
              <a:ext uri="{FF2B5EF4-FFF2-40B4-BE49-F238E27FC236}">
                <a16:creationId xmlns:a16="http://schemas.microsoft.com/office/drawing/2014/main" id="{ADAF128A-AEEE-D37D-DCA2-67186221D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603448"/>
            <a:ext cx="3865409" cy="3866245"/>
          </a:xfrm>
          <a:prstGeom prst="rect">
            <a:avLst/>
          </a:prstGeom>
          <a:ln>
            <a:noFill/>
          </a:ln>
          <a:effectLst>
            <a:softEdge rad="112500"/>
          </a:effectLst>
        </p:spPr>
      </p:pic>
      <p:pic>
        <p:nvPicPr>
          <p:cNvPr id="7" name="Рисунок 6">
            <a:extLst>
              <a:ext uri="{FF2B5EF4-FFF2-40B4-BE49-F238E27FC236}">
                <a16:creationId xmlns:a16="http://schemas.microsoft.com/office/drawing/2014/main" id="{F4FBAD1F-F62B-1FBE-7A7B-5808D5AB6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866" y="-798610"/>
            <a:ext cx="4184221" cy="3647419"/>
          </a:xfrm>
          <a:prstGeom prst="rect">
            <a:avLst/>
          </a:prstGeom>
          <a:ln>
            <a:noFill/>
          </a:ln>
          <a:effectLst>
            <a:softEdge rad="112500"/>
          </a:effectLst>
        </p:spPr>
      </p:pic>
      <p:pic>
        <p:nvPicPr>
          <p:cNvPr id="9" name="Рисунок 8">
            <a:extLst>
              <a:ext uri="{FF2B5EF4-FFF2-40B4-BE49-F238E27FC236}">
                <a16:creationId xmlns:a16="http://schemas.microsoft.com/office/drawing/2014/main" id="{E046C9C3-AC65-F6AD-AF8C-83819B28B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9846" y="3897284"/>
            <a:ext cx="2636912" cy="1977684"/>
          </a:xfrm>
          <a:prstGeom prst="rect">
            <a:avLst/>
          </a:prstGeom>
          <a:ln>
            <a:noFill/>
          </a:ln>
          <a:effectLst>
            <a:softEdge rad="112500"/>
          </a:effectLst>
        </p:spPr>
      </p:pic>
      <p:pic>
        <p:nvPicPr>
          <p:cNvPr id="11" name="Рисунок 10">
            <a:extLst>
              <a:ext uri="{FF2B5EF4-FFF2-40B4-BE49-F238E27FC236}">
                <a16:creationId xmlns:a16="http://schemas.microsoft.com/office/drawing/2014/main" id="{DCAAD751-EA78-4376-0F9C-44C369BA3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80510" y="3981987"/>
            <a:ext cx="3191015" cy="2052759"/>
          </a:xfrm>
          <a:prstGeom prst="rect">
            <a:avLst/>
          </a:prstGeom>
          <a:ln>
            <a:noFill/>
          </a:ln>
          <a:effectLst>
            <a:softEdge rad="112500"/>
          </a:effectLst>
        </p:spPr>
      </p:pic>
      <p:pic>
        <p:nvPicPr>
          <p:cNvPr id="13" name="Рисунок 12">
            <a:extLst>
              <a:ext uri="{FF2B5EF4-FFF2-40B4-BE49-F238E27FC236}">
                <a16:creationId xmlns:a16="http://schemas.microsoft.com/office/drawing/2014/main" id="{3FBDD3E9-BFC7-8482-31F8-547852276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162257" y="3697695"/>
            <a:ext cx="3312367" cy="2774977"/>
          </a:xfrm>
          <a:prstGeom prst="rect">
            <a:avLst/>
          </a:prstGeom>
          <a:ln>
            <a:noFill/>
          </a:ln>
          <a:effectLst>
            <a:softEdge rad="112500"/>
          </a:effectLst>
        </p:spPr>
      </p:pic>
    </p:spTree>
    <p:extLst>
      <p:ext uri="{BB962C8B-B14F-4D97-AF65-F5344CB8AC3E}">
        <p14:creationId xmlns:p14="http://schemas.microsoft.com/office/powerpoint/2010/main" val="2880254198"/>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1035496"/>
            <a:ext cx="8229600" cy="7632848"/>
          </a:xfrm>
        </p:spPr>
        <p:txBody>
          <a:bodyPr>
            <a:normAutofit/>
          </a:bodyPr>
          <a:lstStyle/>
          <a:p>
            <a:pPr algn="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Воспитать патриота своей Родины – ответственная и сложная задача, решение которой в дошкольном детстве только начинается.</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Государственный образовательный стандарт дошкольного образования предъявляет требования к объединению обучения и воспитания в целостный образовательный процесс на основе духовно-нравственных и социокультурных ценностей и предполагает формирование первичных представлений о малой родине и Отечестве, о социокультурных ценностях нашего народа, об отечественных традициях и праздниках.</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Планомерная, систематическая работа, использование разнообразных средств воспитания, общие усилия детского сада и семьи, ответственность взрослых за свои слова и поступки могут дать положительные результаты и стать основой для дальнейшей работы по нравственно-патриотическому воспитанию.</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b="1" dirty="0">
                <a:solidFill>
                  <a:srgbClr val="7030A0"/>
                </a:solidFill>
                <a:latin typeface="Times New Roman" panose="02020603050405020304" pitchFamily="18" charset="0"/>
                <a:cs typeface="Times New Roman" pitchFamily="18" charset="0"/>
              </a:rPr>
              <a:t> </a:t>
            </a:r>
            <a:r>
              <a:rPr lang="ru-RU" sz="1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Патриотическое воспитание ребенка – это основа                             формирования будущего гражданина, </a:t>
            </a:r>
            <a:br>
              <a:rPr lang="ru-RU" sz="1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оно является одной из основных задач</a:t>
            </a:r>
            <a:br>
              <a:rPr lang="ru-RU" sz="1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дошкольного учреждения</a:t>
            </a:r>
            <a:r>
              <a:rPr lang="ru-RU"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br>
              <a:rPr lang="ru-RU" b="1" dirty="0">
                <a:solidFill>
                  <a:srgbClr val="7030A0"/>
                </a:solidFill>
              </a:rPr>
            </a:br>
            <a:endParaRPr lang="ru-RU" b="1" dirty="0">
              <a:solidFill>
                <a:srgbClr val="7030A0"/>
              </a:solidFill>
            </a:endParaRPr>
          </a:p>
        </p:txBody>
      </p:sp>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1D194-2355-C7D4-16BF-45A74D50B8CA}"/>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696BA77B-01A7-59E7-16E3-B2A4D53AA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0BD40316-688E-1A5A-AAD6-BD1D1E501180}"/>
              </a:ext>
            </a:extLst>
          </p:cNvPr>
          <p:cNvSpPr>
            <a:spLocks noGrp="1"/>
          </p:cNvSpPr>
          <p:nvPr>
            <p:ph type="title"/>
          </p:nvPr>
        </p:nvSpPr>
        <p:spPr>
          <a:xfrm>
            <a:off x="179512" y="-2907704"/>
            <a:ext cx="8507288" cy="1152128"/>
          </a:xfrm>
        </p:spPr>
        <p:txBody>
          <a:bodyPr>
            <a:normAutofit/>
          </a:bodyPr>
          <a:lstStyle/>
          <a:p>
            <a:r>
              <a:rPr lang="ru-RU" sz="2000" b="1" dirty="0">
                <a:solidFill>
                  <a:srgbClr val="C00000"/>
                </a:solidFill>
                <a:latin typeface="Times New Roman" pitchFamily="18" charset="0"/>
                <a:cs typeface="Times New Roman" pitchFamily="18" charset="0"/>
              </a:rPr>
              <a:t>«Осенины», «Новый год», «Святки-колядки»,  «Зимние забавы»</a:t>
            </a:r>
          </a:p>
        </p:txBody>
      </p:sp>
      <p:sp>
        <p:nvSpPr>
          <p:cNvPr id="3" name="Содержимое 2">
            <a:extLst>
              <a:ext uri="{FF2B5EF4-FFF2-40B4-BE49-F238E27FC236}">
                <a16:creationId xmlns:a16="http://schemas.microsoft.com/office/drawing/2014/main" id="{29404C63-1F07-CEB5-E06F-2BC51D00228A}"/>
              </a:ext>
            </a:extLst>
          </p:cNvPr>
          <p:cNvSpPr>
            <a:spLocks noGrp="1"/>
          </p:cNvSpPr>
          <p:nvPr>
            <p:ph idx="1"/>
          </p:nvPr>
        </p:nvSpPr>
        <p:spPr>
          <a:xfrm>
            <a:off x="-180528" y="-963488"/>
            <a:ext cx="8867328" cy="7089651"/>
          </a:xfrm>
        </p:spPr>
        <p:txBody>
          <a:bodyPr>
            <a:normAutofit/>
          </a:bodyPr>
          <a:lstStyle/>
          <a:p>
            <a:pPr marL="0" indent="0" algn="ctr">
              <a:spcAft>
                <a:spcPts val="800"/>
              </a:spcAft>
              <a:buNone/>
            </a:pPr>
            <a:r>
              <a:rPr lang="ru-RU" sz="22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4" name="Объект 5">
            <a:extLst>
              <a:ext uri="{FF2B5EF4-FFF2-40B4-BE49-F238E27FC236}">
                <a16:creationId xmlns:a16="http://schemas.microsoft.com/office/drawing/2014/main" id="{E80B2EC5-40B8-6139-B834-D066CBCB7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4324" y="-1719573"/>
            <a:ext cx="3312368" cy="2664297"/>
          </a:xfrm>
          <a:prstGeom prst="rect">
            <a:avLst/>
          </a:prstGeom>
          <a:ln>
            <a:noFill/>
          </a:ln>
          <a:effectLst>
            <a:softEdge rad="112500"/>
          </a:effectLst>
        </p:spPr>
      </p:pic>
      <p:pic>
        <p:nvPicPr>
          <p:cNvPr id="6" name="Рисунок 5">
            <a:extLst>
              <a:ext uri="{FF2B5EF4-FFF2-40B4-BE49-F238E27FC236}">
                <a16:creationId xmlns:a16="http://schemas.microsoft.com/office/drawing/2014/main" id="{52039A7F-442E-E1EF-5CE4-443E2485C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38" y="2132857"/>
            <a:ext cx="4608511" cy="3456384"/>
          </a:xfrm>
          <a:prstGeom prst="rect">
            <a:avLst/>
          </a:prstGeom>
        </p:spPr>
      </p:pic>
      <p:pic>
        <p:nvPicPr>
          <p:cNvPr id="10" name="Рисунок 9">
            <a:extLst>
              <a:ext uri="{FF2B5EF4-FFF2-40B4-BE49-F238E27FC236}">
                <a16:creationId xmlns:a16="http://schemas.microsoft.com/office/drawing/2014/main" id="{3BA07088-25C5-22DF-56D0-9E5C3C4664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4933" y="2924944"/>
            <a:ext cx="3810677" cy="2858008"/>
          </a:xfrm>
          <a:prstGeom prst="rect">
            <a:avLst/>
          </a:prstGeom>
        </p:spPr>
      </p:pic>
      <p:pic>
        <p:nvPicPr>
          <p:cNvPr id="14" name="Рисунок 13">
            <a:extLst>
              <a:ext uri="{FF2B5EF4-FFF2-40B4-BE49-F238E27FC236}">
                <a16:creationId xmlns:a16="http://schemas.microsoft.com/office/drawing/2014/main" id="{3CB45466-C2EE-169A-D7C5-70CD3B5549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99268" y="-1371576"/>
            <a:ext cx="4005064" cy="3003798"/>
          </a:xfrm>
          <a:prstGeom prst="rect">
            <a:avLst/>
          </a:prstGeom>
        </p:spPr>
      </p:pic>
      <p:pic>
        <p:nvPicPr>
          <p:cNvPr id="16" name="Рисунок 15">
            <a:extLst>
              <a:ext uri="{FF2B5EF4-FFF2-40B4-BE49-F238E27FC236}">
                <a16:creationId xmlns:a16="http://schemas.microsoft.com/office/drawing/2014/main" id="{DB3580BD-05E9-D88B-6C47-13EAFD56D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4714" y="-1217587"/>
            <a:ext cx="3287821" cy="3170423"/>
          </a:xfrm>
          <a:prstGeom prst="rect">
            <a:avLst/>
          </a:prstGeom>
          <a:ln>
            <a:noFill/>
          </a:ln>
          <a:effectLst>
            <a:softEdge rad="112500"/>
          </a:effectLst>
        </p:spPr>
      </p:pic>
    </p:spTree>
    <p:extLst>
      <p:ext uri="{BB962C8B-B14F-4D97-AF65-F5344CB8AC3E}">
        <p14:creationId xmlns:p14="http://schemas.microsoft.com/office/powerpoint/2010/main" val="671128822"/>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A17E-7912-88CA-2C42-63D4EC148E28}"/>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AC17A889-3E50-D153-EBE1-9FD7ED163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00"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C11BDF34-F834-959B-9DB1-AF61A7C0E8C3}"/>
              </a:ext>
            </a:extLst>
          </p:cNvPr>
          <p:cNvSpPr>
            <a:spLocks noGrp="1"/>
          </p:cNvSpPr>
          <p:nvPr>
            <p:ph type="title"/>
          </p:nvPr>
        </p:nvSpPr>
        <p:spPr>
          <a:xfrm>
            <a:off x="323528" y="-2907704"/>
            <a:ext cx="8363272" cy="864096"/>
          </a:xfrm>
        </p:spPr>
        <p:txBody>
          <a:bodyPr>
            <a:normAutofit/>
          </a:bodyPr>
          <a:lstStyle/>
          <a:p>
            <a:r>
              <a:rPr lang="ru-RU" sz="2000" b="1" dirty="0">
                <a:solidFill>
                  <a:srgbClr val="C00000"/>
                </a:solidFill>
                <a:latin typeface="Times New Roman" pitchFamily="18" charset="0"/>
                <a:cs typeface="Times New Roman" pitchFamily="18" charset="0"/>
              </a:rPr>
              <a:t>Творческая мастерская</a:t>
            </a:r>
          </a:p>
        </p:txBody>
      </p:sp>
      <p:pic>
        <p:nvPicPr>
          <p:cNvPr id="4" name="Объект 6">
            <a:extLst>
              <a:ext uri="{FF2B5EF4-FFF2-40B4-BE49-F238E27FC236}">
                <a16:creationId xmlns:a16="http://schemas.microsoft.com/office/drawing/2014/main" id="{89E5420B-B1EC-1653-872E-BF86F662D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1611560"/>
            <a:ext cx="4316289" cy="4032448"/>
          </a:xfrm>
          <a:prstGeom prst="rect">
            <a:avLst/>
          </a:prstGeom>
          <a:ln>
            <a:noFill/>
          </a:ln>
          <a:effectLst>
            <a:softEdge rad="112500"/>
          </a:effectLst>
        </p:spPr>
      </p:pic>
      <p:pic>
        <p:nvPicPr>
          <p:cNvPr id="5" name="Объект 8">
            <a:extLst>
              <a:ext uri="{FF2B5EF4-FFF2-40B4-BE49-F238E27FC236}">
                <a16:creationId xmlns:a16="http://schemas.microsoft.com/office/drawing/2014/main" id="{AA8BB39E-0C9B-464B-388A-6734357FE33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650971" y="-1395536"/>
            <a:ext cx="4035829" cy="3651804"/>
          </a:xfrm>
          <a:prstGeom prst="rect">
            <a:avLst/>
          </a:prstGeom>
          <a:ln>
            <a:noFill/>
          </a:ln>
          <a:effectLst>
            <a:softEdge rad="112500"/>
          </a:effectLst>
        </p:spPr>
      </p:pic>
      <p:pic>
        <p:nvPicPr>
          <p:cNvPr id="7" name="Рисунок 6">
            <a:extLst>
              <a:ext uri="{FF2B5EF4-FFF2-40B4-BE49-F238E27FC236}">
                <a16:creationId xmlns:a16="http://schemas.microsoft.com/office/drawing/2014/main" id="{E4CB0B32-B4A7-1DCA-F3A8-6CC72908E2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4888" y="3235288"/>
            <a:ext cx="3789040" cy="2880320"/>
          </a:xfrm>
          <a:prstGeom prst="rect">
            <a:avLst/>
          </a:prstGeom>
          <a:ln>
            <a:noFill/>
          </a:ln>
          <a:effectLst>
            <a:softEdge rad="112500"/>
          </a:effectLst>
        </p:spPr>
      </p:pic>
      <p:pic>
        <p:nvPicPr>
          <p:cNvPr id="11" name="Рисунок 10">
            <a:extLst>
              <a:ext uri="{FF2B5EF4-FFF2-40B4-BE49-F238E27FC236}">
                <a16:creationId xmlns:a16="http://schemas.microsoft.com/office/drawing/2014/main" id="{DB85A3B3-CE5B-5DA9-763A-7E20628C0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349" y="2780928"/>
            <a:ext cx="3191819" cy="3540402"/>
          </a:xfrm>
          <a:prstGeom prst="rect">
            <a:avLst/>
          </a:prstGeom>
          <a:ln>
            <a:noFill/>
          </a:ln>
          <a:effectLst>
            <a:softEdge rad="112500"/>
          </a:effectLst>
        </p:spPr>
      </p:pic>
    </p:spTree>
    <p:extLst>
      <p:ext uri="{BB962C8B-B14F-4D97-AF65-F5344CB8AC3E}">
        <p14:creationId xmlns:p14="http://schemas.microsoft.com/office/powerpoint/2010/main" val="342753797"/>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CC5B-3771-984A-0021-7685F2B238FE}"/>
            </a:ext>
          </a:extLst>
        </p:cNvPr>
        <p:cNvGrpSpPr/>
        <p:nvPr/>
      </p:nvGrpSpPr>
      <p:grpSpPr>
        <a:xfrm>
          <a:off x="0" y="0"/>
          <a:ext cx="0" cy="0"/>
          <a:chOff x="0" y="0"/>
          <a:chExt cx="0" cy="0"/>
        </a:xfrm>
      </p:grpSpPr>
      <p:pic>
        <p:nvPicPr>
          <p:cNvPr id="9218" name="Picture 2" descr="G:\ajy.jpg">
            <a:extLst>
              <a:ext uri="{FF2B5EF4-FFF2-40B4-BE49-F238E27FC236}">
                <a16:creationId xmlns:a16="http://schemas.microsoft.com/office/drawing/2014/main" id="{5C0F0349-4BDC-9E15-8AC4-B3D2EA693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FAA04163-A2AF-ABFB-1159-4B213C39F945}"/>
              </a:ext>
            </a:extLst>
          </p:cNvPr>
          <p:cNvSpPr>
            <a:spLocks noGrp="1"/>
          </p:cNvSpPr>
          <p:nvPr>
            <p:ph type="title"/>
          </p:nvPr>
        </p:nvSpPr>
        <p:spPr>
          <a:xfrm>
            <a:off x="467544" y="-1179512"/>
            <a:ext cx="8229600" cy="288032"/>
          </a:xfrm>
        </p:spPr>
        <p:txBody>
          <a:bodyPr>
            <a:noAutofit/>
          </a:bodyPr>
          <a:lstStyle/>
          <a:p>
            <a:r>
              <a:rPr lang="ru-RU" sz="1800" b="1" dirty="0">
                <a:solidFill>
                  <a:srgbClr val="C00000"/>
                </a:solidFill>
                <a:latin typeface="Times New Roman" pitchFamily="18" charset="0"/>
                <a:cs typeface="Times New Roman" pitchFamily="18" charset="0"/>
              </a:rPr>
              <a:t>Работа с родителями</a:t>
            </a:r>
          </a:p>
        </p:txBody>
      </p:sp>
      <p:sp>
        <p:nvSpPr>
          <p:cNvPr id="3" name="Объект 2">
            <a:extLst>
              <a:ext uri="{FF2B5EF4-FFF2-40B4-BE49-F238E27FC236}">
                <a16:creationId xmlns:a16="http://schemas.microsoft.com/office/drawing/2014/main" id="{C55AA794-049A-82A4-BD51-D6B3FC31BB2A}"/>
              </a:ext>
            </a:extLst>
          </p:cNvPr>
          <p:cNvSpPr>
            <a:spLocks noGrp="1"/>
          </p:cNvSpPr>
          <p:nvPr>
            <p:ph idx="1"/>
          </p:nvPr>
        </p:nvSpPr>
        <p:spPr>
          <a:xfrm>
            <a:off x="457200" y="-747464"/>
            <a:ext cx="8229600" cy="7488832"/>
          </a:xfrm>
        </p:spPr>
        <p:txBody>
          <a:bodyPr>
            <a:normAutofit lnSpcReduction="10000"/>
          </a:bodyPr>
          <a:lstStyle/>
          <a:p>
            <a:endParaRPr lang="ru-RU" sz="3200" b="1" dirty="0"/>
          </a:p>
          <a:p>
            <a:pPr algn="ctr"/>
            <a:endParaRPr lang="ru-RU" b="1" dirty="0"/>
          </a:p>
          <a:p>
            <a:pPr marL="0" indent="0" algn="ctr">
              <a:buNone/>
            </a:pPr>
            <a:r>
              <a:rPr lang="ru-RU" sz="2600" b="1" dirty="0">
                <a:solidFill>
                  <a:srgbClr val="C00000"/>
                </a:solidFill>
                <a:latin typeface="Times New Roman" panose="02020603050405020304" pitchFamily="18" charset="0"/>
                <a:cs typeface="Times New Roman" panose="02020603050405020304" pitchFamily="18" charset="0"/>
              </a:rPr>
              <a:t>«Семья – это та самая среда,</a:t>
            </a:r>
          </a:p>
          <a:p>
            <a:pPr marL="0" indent="0" algn="ctr">
              <a:buNone/>
            </a:pPr>
            <a:r>
              <a:rPr lang="ru-RU" sz="2600" b="1" dirty="0">
                <a:solidFill>
                  <a:srgbClr val="C00000"/>
                </a:solidFill>
                <a:latin typeface="Times New Roman" panose="02020603050405020304" pitchFamily="18" charset="0"/>
                <a:cs typeface="Times New Roman" panose="02020603050405020304" pitchFamily="18" charset="0"/>
              </a:rPr>
              <a:t> в которой человек учится и сам творит добро». </a:t>
            </a:r>
          </a:p>
          <a:p>
            <a:pPr marL="0" indent="0" algn="ctr">
              <a:buNone/>
            </a:pPr>
            <a:r>
              <a:rPr lang="ru-RU" sz="2200" b="1" dirty="0">
                <a:solidFill>
                  <a:srgbClr val="C00000"/>
                </a:solidFill>
                <a:latin typeface="Times New Roman" panose="02020603050405020304" pitchFamily="18" charset="0"/>
                <a:cs typeface="Times New Roman" panose="02020603050405020304" pitchFamily="18" charset="0"/>
              </a:rPr>
              <a:t>В.А. Сухомлинский</a:t>
            </a:r>
          </a:p>
          <a:p>
            <a:pPr marL="0" indent="0">
              <a:lnSpc>
                <a:spcPct val="120000"/>
              </a:lnSpc>
              <a:buNone/>
            </a:pPr>
            <a:r>
              <a:rPr lang="ru-RU" sz="3200" dirty="0">
                <a:solidFill>
                  <a:srgbClr val="C00000"/>
                </a:solidFill>
                <a:latin typeface="Times New Roman" panose="02020603050405020304" pitchFamily="18" charset="0"/>
                <a:cs typeface="Times New Roman" panose="02020603050405020304" pitchFamily="18" charset="0"/>
              </a:rPr>
              <a:t> </a:t>
            </a:r>
            <a:r>
              <a:rPr lang="ru-RU" sz="2200" dirty="0">
                <a:solidFill>
                  <a:srgbClr val="C00000"/>
                </a:solidFill>
                <a:latin typeface="Times New Roman" panose="02020603050405020304" pitchFamily="18" charset="0"/>
                <a:cs typeface="Times New Roman" panose="02020603050405020304" pitchFamily="18" charset="0"/>
              </a:rPr>
              <a:t>Не менее важным условием нравственно-патриотического воспитания детей является тесная взаимосвязь с родителями. </a:t>
            </a:r>
          </a:p>
          <a:p>
            <a:pPr marL="0" indent="0">
              <a:lnSpc>
                <a:spcPct val="120000"/>
              </a:lnSpc>
              <a:buNone/>
            </a:pPr>
            <a:r>
              <a:rPr lang="ru-RU" sz="2200" dirty="0">
                <a:solidFill>
                  <a:srgbClr val="C00000"/>
                </a:solidFill>
                <a:latin typeface="Times New Roman" panose="02020603050405020304" pitchFamily="18" charset="0"/>
                <a:cs typeface="Times New Roman" panose="02020603050405020304" pitchFamily="18" charset="0"/>
              </a:rPr>
              <a:t>   Именно родители на ярких примерах своей жизни, своего труда, показывают ребенку, что Родина начинается с родного дома, улицы, села. </a:t>
            </a:r>
          </a:p>
          <a:p>
            <a:pPr marL="0" indent="0">
              <a:lnSpc>
                <a:spcPct val="120000"/>
              </a:lnSpc>
              <a:buNone/>
            </a:pPr>
            <a:r>
              <a:rPr lang="ru-RU" sz="2200" b="1" dirty="0">
                <a:solidFill>
                  <a:srgbClr val="C00000"/>
                </a:solidFill>
                <a:latin typeface="Times New Roman" panose="02020603050405020304" pitchFamily="18" charset="0"/>
                <a:cs typeface="Times New Roman" panose="02020603050405020304" pitchFamily="18" charset="0"/>
              </a:rPr>
              <a:t> В своей работе используем следующие технологии взаимодействия: </a:t>
            </a:r>
            <a:br>
              <a:rPr lang="en-US" sz="2200" b="1" dirty="0">
                <a:solidFill>
                  <a:srgbClr val="C00000"/>
                </a:solidFill>
                <a:latin typeface="Times New Roman" panose="02020603050405020304" pitchFamily="18" charset="0"/>
                <a:cs typeface="Times New Roman" panose="02020603050405020304" pitchFamily="18" charset="0"/>
              </a:rPr>
            </a:br>
            <a:r>
              <a:rPr lang="en-US" sz="2200" b="1" dirty="0">
                <a:solidFill>
                  <a:srgbClr val="C00000"/>
                </a:solidFill>
                <a:latin typeface="Times New Roman" panose="02020603050405020304" pitchFamily="18" charset="0"/>
                <a:cs typeface="Times New Roman" panose="02020603050405020304" pitchFamily="18" charset="0"/>
              </a:rPr>
              <a:t>1</a:t>
            </a:r>
            <a:r>
              <a:rPr lang="ru-RU" sz="2200" dirty="0">
                <a:solidFill>
                  <a:srgbClr val="C00000"/>
                </a:solidFill>
                <a:latin typeface="Times New Roman" panose="02020603050405020304" pitchFamily="18" charset="0"/>
                <a:cs typeface="Times New Roman" panose="02020603050405020304" pitchFamily="18" charset="0"/>
              </a:rPr>
              <a:t>. Технология живого общения (беседа, консультация) </a:t>
            </a:r>
            <a:br>
              <a:rPr lang="en-US" sz="2200" dirty="0">
                <a:solidFill>
                  <a:srgbClr val="C00000"/>
                </a:solidFill>
                <a:latin typeface="Times New Roman" panose="02020603050405020304" pitchFamily="18" charset="0"/>
                <a:cs typeface="Times New Roman" panose="02020603050405020304" pitchFamily="18" charset="0"/>
              </a:rPr>
            </a:br>
            <a:r>
              <a:rPr lang="ru-RU" sz="2200" dirty="0">
                <a:solidFill>
                  <a:srgbClr val="C00000"/>
                </a:solidFill>
                <a:latin typeface="Times New Roman" panose="02020603050405020304" pitchFamily="18" charset="0"/>
                <a:cs typeface="Times New Roman" panose="02020603050405020304" pitchFamily="18" charset="0"/>
              </a:rPr>
              <a:t>2. Технология совместной деятельности (игры, занятия, развлечения, праздники).</a:t>
            </a:r>
            <a:br>
              <a:rPr lang="en-US" sz="2200" dirty="0">
                <a:solidFill>
                  <a:srgbClr val="C00000"/>
                </a:solidFill>
                <a:latin typeface="Times New Roman" panose="02020603050405020304" pitchFamily="18" charset="0"/>
                <a:cs typeface="Times New Roman" panose="02020603050405020304" pitchFamily="18" charset="0"/>
              </a:rPr>
            </a:br>
            <a:r>
              <a:rPr lang="ru-RU" sz="2200" dirty="0">
                <a:solidFill>
                  <a:srgbClr val="C00000"/>
                </a:solidFill>
                <a:latin typeface="Times New Roman" panose="02020603050405020304" pitchFamily="18" charset="0"/>
                <a:cs typeface="Times New Roman" panose="02020603050405020304" pitchFamily="18" charset="0"/>
              </a:rPr>
              <a:t> На мой взгляд, такое сотрудничество способствует всестороннему и гармоничному развитию личности дошкольника, обогащению социального опыта</a:t>
            </a:r>
            <a:r>
              <a:rPr lang="ru-RU" sz="2200" dirty="0"/>
              <a:t>.</a:t>
            </a:r>
          </a:p>
        </p:txBody>
      </p:sp>
    </p:spTree>
    <p:extLst>
      <p:ext uri="{BB962C8B-B14F-4D97-AF65-F5344CB8AC3E}">
        <p14:creationId xmlns:p14="http://schemas.microsoft.com/office/powerpoint/2010/main" val="2774357049"/>
      </p:ext>
    </p:extLst>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04E4-17EA-58F6-2634-7C22B02B002A}"/>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0F2628FB-08A7-17C1-E86F-7F0523BFB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5D6E9A2A-E619-2B89-32EE-68312E0082B5}"/>
              </a:ext>
            </a:extLst>
          </p:cNvPr>
          <p:cNvSpPr>
            <a:spLocks noGrp="1"/>
          </p:cNvSpPr>
          <p:nvPr>
            <p:ph type="title"/>
          </p:nvPr>
        </p:nvSpPr>
        <p:spPr>
          <a:xfrm>
            <a:off x="323528" y="-1467544"/>
            <a:ext cx="8363272" cy="720080"/>
          </a:xfrm>
        </p:spPr>
        <p:txBody>
          <a:bodyPr>
            <a:normAutofit/>
          </a:bodyPr>
          <a:lstStyle/>
          <a:p>
            <a:r>
              <a:rPr lang="ru-RU" sz="2000" b="1" dirty="0">
                <a:solidFill>
                  <a:srgbClr val="C00000"/>
                </a:solidFill>
                <a:latin typeface="Times New Roman" pitchFamily="18" charset="0"/>
                <a:cs typeface="Times New Roman" pitchFamily="18" charset="0"/>
              </a:rPr>
              <a:t>Проведение конкурсов плакатов «Моя семья»</a:t>
            </a:r>
          </a:p>
        </p:txBody>
      </p:sp>
      <p:pic>
        <p:nvPicPr>
          <p:cNvPr id="5" name="Объект 4">
            <a:extLst>
              <a:ext uri="{FF2B5EF4-FFF2-40B4-BE49-F238E27FC236}">
                <a16:creationId xmlns:a16="http://schemas.microsoft.com/office/drawing/2014/main" id="{1BB996C4-CF65-7999-AEFF-9C0BF2D0B7A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0632" y="-689098"/>
            <a:ext cx="3456280" cy="2448272"/>
          </a:xfrm>
          <a:prstGeom prst="rect">
            <a:avLst/>
          </a:prstGeom>
          <a:ln>
            <a:noFill/>
          </a:ln>
          <a:effectLst>
            <a:softEdge rad="112500"/>
          </a:effectLst>
        </p:spPr>
      </p:pic>
      <p:pic>
        <p:nvPicPr>
          <p:cNvPr id="7" name="Рисунок 6">
            <a:extLst>
              <a:ext uri="{FF2B5EF4-FFF2-40B4-BE49-F238E27FC236}">
                <a16:creationId xmlns:a16="http://schemas.microsoft.com/office/drawing/2014/main" id="{5C9744AC-0A99-C4D9-588D-D620304FF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508" y="2230714"/>
            <a:ext cx="4731596" cy="3548697"/>
          </a:xfrm>
          <a:prstGeom prst="rect">
            <a:avLst/>
          </a:prstGeom>
          <a:ln>
            <a:noFill/>
          </a:ln>
          <a:effectLst>
            <a:softEdge rad="112500"/>
          </a:effectLst>
        </p:spPr>
      </p:pic>
      <p:pic>
        <p:nvPicPr>
          <p:cNvPr id="9" name="Рисунок 8">
            <a:extLst>
              <a:ext uri="{FF2B5EF4-FFF2-40B4-BE49-F238E27FC236}">
                <a16:creationId xmlns:a16="http://schemas.microsoft.com/office/drawing/2014/main" id="{1C71A6D9-9C44-B8CA-DA4F-78898C021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4949" y="-643627"/>
            <a:ext cx="4211960" cy="2961177"/>
          </a:xfrm>
          <a:prstGeom prst="rect">
            <a:avLst/>
          </a:prstGeom>
          <a:ln>
            <a:noFill/>
          </a:ln>
          <a:effectLst>
            <a:softEdge rad="112500"/>
          </a:effectLst>
        </p:spPr>
      </p:pic>
    </p:spTree>
    <p:extLst>
      <p:ext uri="{BB962C8B-B14F-4D97-AF65-F5344CB8AC3E}">
        <p14:creationId xmlns:p14="http://schemas.microsoft.com/office/powerpoint/2010/main" val="4201771919"/>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C1C5A-0452-A955-25B1-04AC98CB4AC9}"/>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8B1BE2C0-35F6-1F9E-26FD-D6BC3E244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32" y="-1565387"/>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D0D225EF-5D60-2562-661C-A872A5948581}"/>
              </a:ext>
            </a:extLst>
          </p:cNvPr>
          <p:cNvSpPr>
            <a:spLocks noGrp="1"/>
          </p:cNvSpPr>
          <p:nvPr>
            <p:ph type="title"/>
          </p:nvPr>
        </p:nvSpPr>
        <p:spPr>
          <a:xfrm>
            <a:off x="395536" y="-2691680"/>
            <a:ext cx="8291264" cy="2304256"/>
          </a:xfrm>
        </p:spPr>
        <p:txBody>
          <a:bodyPr>
            <a:normAutofit fontScale="90000"/>
          </a:bodyPr>
          <a:lstStyle/>
          <a:p>
            <a:pPr indent="228600" algn="l">
              <a:lnSpc>
                <a:spcPct val="115000"/>
              </a:lnSpc>
              <a:spcAft>
                <a:spcPts val="800"/>
              </a:spcAft>
            </a:pPr>
            <a:br>
              <a:rPr lang="ru-RU" sz="18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br>
              <a:rPr lang="ru-RU" sz="1800" kern="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br>
            <a:r>
              <a:rPr lang="ru-RU" sz="18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Н</a:t>
            </a:r>
            <a:r>
              <a:rPr lang="ru-RU" sz="18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равственно-патриотическое воспитание</a:t>
            </a:r>
            <a:r>
              <a:rPr lang="ru-RU" sz="18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в ДОУ должно осуществляться в тесном взаимодействии с родителями, </a:t>
            </a:r>
            <a:r>
              <a:rPr lang="ru-RU" sz="1800" u="sng"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используются такие виды взаимодействия как</a:t>
            </a:r>
            <a:r>
              <a:rPr lang="ru-RU" sz="18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анкетирование, консультации, родительские собрание, совместные мероприятия, беседы за круглым столом, наглядная информация на стендах, папках-передвижках, участие родителей в экскурсиях, в конкурсах поделок, привлечение к участию к возложению цветов к монументам.</a:t>
            </a:r>
            <a:br>
              <a:rPr lang="ru-RU" sz="1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r>
              <a:rPr lang="ru-RU" sz="1800" i="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пр.)</a:t>
            </a:r>
            <a:r>
              <a:rPr lang="ru-RU" sz="18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ru-RU" sz="2000" b="1" dirty="0">
              <a:solidFill>
                <a:srgbClr val="C00000"/>
              </a:solidFill>
              <a:latin typeface="Times New Roman" pitchFamily="18" charset="0"/>
              <a:cs typeface="Times New Roman" pitchFamily="18" charset="0"/>
            </a:endParaRPr>
          </a:p>
        </p:txBody>
      </p:sp>
      <p:pic>
        <p:nvPicPr>
          <p:cNvPr id="5" name="Объект 4">
            <a:extLst>
              <a:ext uri="{FF2B5EF4-FFF2-40B4-BE49-F238E27FC236}">
                <a16:creationId xmlns:a16="http://schemas.microsoft.com/office/drawing/2014/main" id="{7AF2E66C-1A3E-9A18-DC6F-2F5E2AC3AA2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528" y="728701"/>
            <a:ext cx="3312368" cy="4536504"/>
          </a:xfrm>
          <a:prstGeom prst="rect">
            <a:avLst/>
          </a:prstGeom>
          <a:ln>
            <a:noFill/>
          </a:ln>
          <a:effectLst>
            <a:softEdge rad="112500"/>
          </a:effectLst>
        </p:spPr>
      </p:pic>
      <p:pic>
        <p:nvPicPr>
          <p:cNvPr id="7" name="Рисунок 6">
            <a:extLst>
              <a:ext uri="{FF2B5EF4-FFF2-40B4-BE49-F238E27FC236}">
                <a16:creationId xmlns:a16="http://schemas.microsoft.com/office/drawing/2014/main" id="{05BE3AAE-A8F7-455C-19F2-569896942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37477"/>
            <a:ext cx="3810136" cy="4407747"/>
          </a:xfrm>
          <a:prstGeom prst="rect">
            <a:avLst/>
          </a:prstGeom>
          <a:ln>
            <a:noFill/>
          </a:ln>
          <a:effectLst>
            <a:softEdge rad="112500"/>
          </a:effectLst>
        </p:spPr>
      </p:pic>
    </p:spTree>
    <p:extLst>
      <p:ext uri="{BB962C8B-B14F-4D97-AF65-F5344CB8AC3E}">
        <p14:creationId xmlns:p14="http://schemas.microsoft.com/office/powerpoint/2010/main" val="627308557"/>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9174-0B93-872C-940D-6E7CCD1368C5}"/>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F810236B-B3BF-92A9-D954-1969B9FCC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691680"/>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E23F41D-25DD-1C98-B49F-808A42495F09}"/>
              </a:ext>
            </a:extLst>
          </p:cNvPr>
          <p:cNvSpPr>
            <a:spLocks noGrp="1"/>
          </p:cNvSpPr>
          <p:nvPr>
            <p:ph type="title"/>
          </p:nvPr>
        </p:nvSpPr>
        <p:spPr>
          <a:xfrm>
            <a:off x="323528" y="-2907704"/>
            <a:ext cx="8363272" cy="1152128"/>
          </a:xfrm>
        </p:spPr>
        <p:txBody>
          <a:bodyPr>
            <a:normAutofit/>
          </a:bodyPr>
          <a:lstStyle/>
          <a:p>
            <a:r>
              <a:rPr lang="ru-RU" sz="20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Работа в </a:t>
            </a:r>
            <a:r>
              <a:rPr lang="en-US" sz="20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STEM</a:t>
            </a:r>
            <a:r>
              <a:rPr lang="ru-RU" sz="20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-лаборатории: поделки военной техники  (техника </a:t>
            </a:r>
            <a:r>
              <a:rPr lang="ru-RU" sz="2000"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Йо</a:t>
            </a:r>
            <a:r>
              <a:rPr lang="ru-RU" sz="2000"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хокуб</a:t>
            </a:r>
            <a:r>
              <a:rPr lang="ru-RU" sz="20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и Лего-конструирование)</a:t>
            </a:r>
            <a:br>
              <a:rPr lang="ru-RU"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endParaRPr lang="ru-RU" sz="2000" b="1" dirty="0">
              <a:solidFill>
                <a:srgbClr val="C00000"/>
              </a:solidFill>
              <a:latin typeface="Times New Roman" pitchFamily="18" charset="0"/>
              <a:cs typeface="Times New Roman" pitchFamily="18" charset="0"/>
            </a:endParaRPr>
          </a:p>
        </p:txBody>
      </p:sp>
      <p:sp>
        <p:nvSpPr>
          <p:cNvPr id="3" name="Содержимое 2">
            <a:extLst>
              <a:ext uri="{FF2B5EF4-FFF2-40B4-BE49-F238E27FC236}">
                <a16:creationId xmlns:a16="http://schemas.microsoft.com/office/drawing/2014/main" id="{C0DFC1CB-93C3-BF44-7205-0194A8B9B613}"/>
              </a:ext>
            </a:extLst>
          </p:cNvPr>
          <p:cNvSpPr>
            <a:spLocks noGrp="1"/>
          </p:cNvSpPr>
          <p:nvPr>
            <p:ph idx="1"/>
          </p:nvPr>
        </p:nvSpPr>
        <p:spPr>
          <a:xfrm>
            <a:off x="-180528" y="-963488"/>
            <a:ext cx="8867328" cy="7089651"/>
          </a:xfrm>
        </p:spPr>
        <p:txBody>
          <a:bodyPr>
            <a:normAutofit/>
          </a:bodyPr>
          <a:lstStyle/>
          <a:p>
            <a:pPr marL="0" indent="0" algn="ctr">
              <a:spcAft>
                <a:spcPts val="800"/>
              </a:spcAft>
              <a:buNone/>
            </a:pPr>
            <a:endParaRPr lang="ru-RU" sz="19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spcAft>
                <a:spcPts val="800"/>
              </a:spcAft>
              <a:buNone/>
            </a:pPr>
            <a:r>
              <a:rPr lang="ru-RU" sz="19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2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6696F61B-16F8-3301-C58D-9218AEDA5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11" y="-2115616"/>
            <a:ext cx="3126343" cy="2952328"/>
          </a:xfrm>
          <a:prstGeom prst="rect">
            <a:avLst/>
          </a:prstGeom>
          <a:ln>
            <a:noFill/>
          </a:ln>
          <a:effectLst>
            <a:softEdge rad="112500"/>
          </a:effectLst>
        </p:spPr>
      </p:pic>
      <p:pic>
        <p:nvPicPr>
          <p:cNvPr id="7" name="Рисунок 6">
            <a:extLst>
              <a:ext uri="{FF2B5EF4-FFF2-40B4-BE49-F238E27FC236}">
                <a16:creationId xmlns:a16="http://schemas.microsoft.com/office/drawing/2014/main" id="{61D42755-F028-1070-F29E-536EED150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09" y="1169622"/>
            <a:ext cx="2951162" cy="3942693"/>
          </a:xfrm>
          <a:prstGeom prst="rect">
            <a:avLst/>
          </a:prstGeom>
          <a:ln>
            <a:noFill/>
          </a:ln>
          <a:effectLst>
            <a:softEdge rad="112500"/>
          </a:effectLst>
        </p:spPr>
      </p:pic>
      <p:pic>
        <p:nvPicPr>
          <p:cNvPr id="9" name="Рисунок 8">
            <a:extLst>
              <a:ext uri="{FF2B5EF4-FFF2-40B4-BE49-F238E27FC236}">
                <a16:creationId xmlns:a16="http://schemas.microsoft.com/office/drawing/2014/main" id="{777CB6CB-24AA-2FBB-A535-C39EB5636E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868" y="-2384077"/>
            <a:ext cx="2951162" cy="2808312"/>
          </a:xfrm>
          <a:prstGeom prst="rect">
            <a:avLst/>
          </a:prstGeom>
          <a:ln>
            <a:noFill/>
          </a:ln>
          <a:effectLst>
            <a:softEdge rad="112500"/>
          </a:effectLst>
        </p:spPr>
      </p:pic>
      <p:pic>
        <p:nvPicPr>
          <p:cNvPr id="11" name="Рисунок 10">
            <a:extLst>
              <a:ext uri="{FF2B5EF4-FFF2-40B4-BE49-F238E27FC236}">
                <a16:creationId xmlns:a16="http://schemas.microsoft.com/office/drawing/2014/main" id="{ED7794A1-20FE-F7DC-891A-5B3D2C1C40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40491" y="1274401"/>
            <a:ext cx="3024334" cy="2814777"/>
          </a:xfrm>
          <a:prstGeom prst="rect">
            <a:avLst/>
          </a:prstGeom>
          <a:ln>
            <a:noFill/>
          </a:ln>
          <a:effectLst>
            <a:softEdge rad="112500"/>
          </a:effectLst>
        </p:spPr>
      </p:pic>
      <p:pic>
        <p:nvPicPr>
          <p:cNvPr id="13" name="Рисунок 12">
            <a:extLst>
              <a:ext uri="{FF2B5EF4-FFF2-40B4-BE49-F238E27FC236}">
                <a16:creationId xmlns:a16="http://schemas.microsoft.com/office/drawing/2014/main" id="{899D68D0-E6C5-2738-5FFD-3C171755F6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443831" y="2359149"/>
            <a:ext cx="2852936" cy="2139702"/>
          </a:xfrm>
          <a:prstGeom prst="rect">
            <a:avLst/>
          </a:prstGeom>
          <a:ln>
            <a:noFill/>
          </a:ln>
          <a:effectLst>
            <a:softEdge rad="112500"/>
          </a:effectLst>
        </p:spPr>
      </p:pic>
      <p:pic>
        <p:nvPicPr>
          <p:cNvPr id="15" name="Рисунок 14">
            <a:extLst>
              <a:ext uri="{FF2B5EF4-FFF2-40B4-BE49-F238E27FC236}">
                <a16:creationId xmlns:a16="http://schemas.microsoft.com/office/drawing/2014/main" id="{C182BC4C-9245-514A-B509-1748C92402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8821" y="-1597197"/>
            <a:ext cx="3285589" cy="3050958"/>
          </a:xfrm>
          <a:prstGeom prst="rect">
            <a:avLst/>
          </a:prstGeom>
          <a:ln>
            <a:noFill/>
          </a:ln>
          <a:effectLst>
            <a:softEdge rad="112500"/>
          </a:effectLst>
        </p:spPr>
      </p:pic>
    </p:spTree>
    <p:extLst>
      <p:ext uri="{BB962C8B-B14F-4D97-AF65-F5344CB8AC3E}">
        <p14:creationId xmlns:p14="http://schemas.microsoft.com/office/powerpoint/2010/main" val="3382490427"/>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1642492"/>
            <a:ext cx="8229600" cy="895028"/>
          </a:xfrm>
        </p:spPr>
        <p:txBody>
          <a:bodyPr>
            <a:normAutofit/>
          </a:bodyPr>
          <a:lstStyle/>
          <a:p>
            <a:r>
              <a:rPr lang="ru-RU" sz="2000" b="1" dirty="0">
                <a:solidFill>
                  <a:srgbClr val="C00000"/>
                </a:solidFill>
                <a:latin typeface="Times New Roman" panose="02020603050405020304" pitchFamily="18" charset="0"/>
                <a:cs typeface="Times New Roman" panose="02020603050405020304" pitchFamily="18" charset="0"/>
              </a:rPr>
              <a:t>Дети нашего учреждения принимают участие во многих конкурсах и  акциях :</a:t>
            </a:r>
          </a:p>
        </p:txBody>
      </p:sp>
      <p:pic>
        <p:nvPicPr>
          <p:cNvPr id="6" name="Объект 5">
            <a:extLst>
              <a:ext uri="{FF2B5EF4-FFF2-40B4-BE49-F238E27FC236}">
                <a16:creationId xmlns:a16="http://schemas.microsoft.com/office/drawing/2014/main" id="{43E796C6-4F5E-A2B3-5877-C1882A00EA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100" y="-680436"/>
            <a:ext cx="4038600" cy="3096344"/>
          </a:xfrm>
        </p:spPr>
      </p:pic>
      <p:sp>
        <p:nvSpPr>
          <p:cNvPr id="4" name="Объект 3">
            <a:extLst>
              <a:ext uri="{FF2B5EF4-FFF2-40B4-BE49-F238E27FC236}">
                <a16:creationId xmlns:a16="http://schemas.microsoft.com/office/drawing/2014/main" id="{72E17285-A3DA-2C55-5376-DC91B5EBAA4B}"/>
              </a:ext>
            </a:extLst>
          </p:cNvPr>
          <p:cNvSpPr>
            <a:spLocks noGrp="1"/>
          </p:cNvSpPr>
          <p:nvPr>
            <p:ph sz="half" idx="2"/>
          </p:nvPr>
        </p:nvSpPr>
        <p:spPr>
          <a:xfrm>
            <a:off x="4648200" y="-531440"/>
            <a:ext cx="4038600" cy="6657603"/>
          </a:xfrm>
        </p:spPr>
        <p:txBody>
          <a:bodyPr/>
          <a:lstStyle/>
          <a:p>
            <a:pPr marL="0" indent="0" algn="just">
              <a:buNone/>
            </a:pPr>
            <a:r>
              <a:rPr lang="ru-RU" sz="1800" b="0" i="0" u="none" strike="noStrike" dirty="0">
                <a:solidFill>
                  <a:srgbClr val="7030A0"/>
                </a:solidFill>
                <a:effectLst/>
                <a:latin typeface="Times New Roman" panose="02020603050405020304" pitchFamily="18" charset="0"/>
                <a:cs typeface="Times New Roman" panose="02020603050405020304" pitchFamily="18" charset="0"/>
              </a:rPr>
              <a:t>Традиционным в работе по нравственно-патриотическому воспитанию стало проведение тематических акций: «Георгиевская ленточка», «Блокадный хлеб», «Накорми птиц», «Сотвори добро» и другие…</a:t>
            </a:r>
          </a:p>
          <a:p>
            <a:pPr marL="0" indent="0" algn="just">
              <a:buNone/>
            </a:pPr>
            <a:r>
              <a:rPr lang="ru-RU" sz="1800" dirty="0">
                <a:solidFill>
                  <a:srgbClr val="7030A0"/>
                </a:solidFill>
                <a:latin typeface="Times New Roman" panose="02020603050405020304" pitchFamily="18" charset="0"/>
                <a:cs typeface="Times New Roman" panose="02020603050405020304" pitchFamily="18" charset="0"/>
              </a:rPr>
              <a:t>        </a:t>
            </a:r>
            <a:r>
              <a:rPr lang="ru-RU" sz="1800" b="0" i="0" u="none" strike="noStrike" dirty="0">
                <a:solidFill>
                  <a:srgbClr val="7030A0"/>
                </a:solidFill>
                <a:effectLst/>
                <a:latin typeface="Times New Roman" panose="02020603050405020304" pitchFamily="18" charset="0"/>
                <a:cs typeface="Times New Roman" panose="02020603050405020304" pitchFamily="18" charset="0"/>
              </a:rPr>
              <a:t> С помощью компьютерных технологий готовятся маршрутные листы выходного дня, памятки, буклеты для родителей, содержание которых нацелено на повышение роли и ответственности родителей в деле гражданского образования и воспитания ребенка.</a:t>
            </a:r>
            <a:endParaRPr lang="ru-RU" sz="1800" b="0" i="0" dirty="0">
              <a:solidFill>
                <a:srgbClr val="7030A0"/>
              </a:solidFill>
              <a:effectLst/>
              <a:latin typeface="Times New Roman" panose="02020603050405020304" pitchFamily="18" charset="0"/>
              <a:cs typeface="Times New Roman" panose="02020603050405020304" pitchFamily="18" charset="0"/>
            </a:endParaRPr>
          </a:p>
          <a:p>
            <a:pPr marL="0" indent="0" algn="just">
              <a:buNone/>
            </a:pPr>
            <a:r>
              <a:rPr lang="ru-RU" sz="1800" b="0" i="0" u="none" strike="noStrike" dirty="0">
                <a:solidFill>
                  <a:srgbClr val="7030A0"/>
                </a:solidFill>
                <a:effectLst/>
                <a:latin typeface="Times New Roman" panose="02020603050405020304" pitchFamily="18" charset="0"/>
                <a:cs typeface="Times New Roman" panose="02020603050405020304" pitchFamily="18" charset="0"/>
              </a:rPr>
              <a:t>Концертная деятельность. Наши дошкольники очень любят выступать. </a:t>
            </a:r>
          </a:p>
          <a:p>
            <a:pPr marL="0" indent="0" algn="just">
              <a:buNone/>
            </a:pPr>
            <a:r>
              <a:rPr lang="ru-RU" sz="1800" b="0" i="0" u="none" strike="noStrike" dirty="0">
                <a:solidFill>
                  <a:srgbClr val="7030A0"/>
                </a:solidFill>
                <a:effectLst/>
                <a:latin typeface="Times New Roman" panose="02020603050405020304" pitchFamily="18" charset="0"/>
                <a:cs typeface="Times New Roman" panose="02020603050405020304" pitchFamily="18" charset="0"/>
              </a:rPr>
              <a:t>Ежегодно мы  участвуем в концертах  фестивалях на уровне поселка, улуса и республики.</a:t>
            </a:r>
          </a:p>
          <a:p>
            <a:pPr marL="0" indent="0" algn="just">
              <a:buNone/>
            </a:pPr>
            <a:r>
              <a:rPr lang="ru-RU" sz="1800" dirty="0">
                <a:solidFill>
                  <a:srgbClr val="7030A0"/>
                </a:solidFill>
                <a:latin typeface="Times New Roman" panose="02020603050405020304" pitchFamily="18" charset="0"/>
                <a:cs typeface="Times New Roman" panose="02020603050405020304" pitchFamily="18" charset="0"/>
              </a:rPr>
              <a:t>Педагоги повышают свой профессиональный уровень по заданной тематике.</a:t>
            </a:r>
            <a:endParaRPr lang="ru-RU" sz="1800" b="0" i="0" dirty="0">
              <a:solidFill>
                <a:srgbClr val="7030A0"/>
              </a:solidFill>
              <a:effectLst/>
              <a:latin typeface="Times New Roman" panose="02020603050405020304" pitchFamily="18" charset="0"/>
              <a:cs typeface="Times New Roman" panose="02020603050405020304" pitchFamily="18" charset="0"/>
            </a:endParaRPr>
          </a:p>
          <a:p>
            <a:endParaRPr lang="ru-RU" dirty="0"/>
          </a:p>
        </p:txBody>
      </p:sp>
      <p:graphicFrame>
        <p:nvGraphicFramePr>
          <p:cNvPr id="3" name="Объект 2">
            <a:extLst>
              <a:ext uri="{FF2B5EF4-FFF2-40B4-BE49-F238E27FC236}">
                <a16:creationId xmlns:a16="http://schemas.microsoft.com/office/drawing/2014/main" id="{2BC62BF6-E039-3D82-86C7-134441EBE5E3}"/>
              </a:ext>
            </a:extLst>
          </p:cNvPr>
          <p:cNvGraphicFramePr>
            <a:graphicFrameLocks noChangeAspect="1"/>
          </p:cNvGraphicFramePr>
          <p:nvPr>
            <p:extLst>
              <p:ext uri="{D42A27DB-BD31-4B8C-83A1-F6EECF244321}">
                <p14:modId xmlns:p14="http://schemas.microsoft.com/office/powerpoint/2010/main" val="4212739072"/>
              </p:ext>
            </p:extLst>
          </p:nvPr>
        </p:nvGraphicFramePr>
        <p:xfrm>
          <a:off x="21470" y="2797360"/>
          <a:ext cx="4567503" cy="3439951"/>
        </p:xfrm>
        <a:graphic>
          <a:graphicData uri="http://schemas.openxmlformats.org/presentationml/2006/ole">
            <mc:AlternateContent xmlns:mc="http://schemas.openxmlformats.org/markup-compatibility/2006">
              <mc:Choice xmlns:v="urn:schemas-microsoft-com:vml" Requires="v">
                <p:oleObj name="Acrobat Document" r:id="rId4" imgW="8019826" imgH="5667062" progId="AcroExch.Document.DC">
                  <p:embed/>
                </p:oleObj>
              </mc:Choice>
              <mc:Fallback>
                <p:oleObj name="Acrobat Document" r:id="rId4" imgW="8019826" imgH="5667062" progId="AcroExch.Document.DC">
                  <p:embed/>
                  <p:pic>
                    <p:nvPicPr>
                      <p:cNvPr id="0" name=""/>
                      <p:cNvPicPr/>
                      <p:nvPr/>
                    </p:nvPicPr>
                    <p:blipFill>
                      <a:blip r:embed="rId5"/>
                      <a:stretch>
                        <a:fillRect/>
                      </a:stretch>
                    </p:blipFill>
                    <p:spPr>
                      <a:xfrm>
                        <a:off x="21470" y="2797360"/>
                        <a:ext cx="4567503" cy="3439951"/>
                      </a:xfrm>
                      <a:prstGeom prst="rect">
                        <a:avLst/>
                      </a:prstGeom>
                    </p:spPr>
                  </p:pic>
                </p:oleObj>
              </mc:Fallback>
            </mc:AlternateContent>
          </a:graphicData>
        </a:graphic>
      </p:graphicFrame>
    </p:spTree>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1714500"/>
            <a:ext cx="8229600" cy="8167836"/>
          </a:xfrm>
        </p:spPr>
        <p:txBody>
          <a:bodyPr>
            <a:normAutofit/>
          </a:bodyPr>
          <a:lstStyle/>
          <a:p>
            <a:pPr algn="l">
              <a:spcAft>
                <a:spcPts val="600"/>
              </a:spcAft>
            </a:pPr>
            <a:r>
              <a:rPr lang="ru-RU" sz="2800" b="1" dirty="0">
                <a:solidFill>
                  <a:srgbClr val="C00000"/>
                </a:solidFill>
                <a:latin typeface="Times New Roman" panose="02020603050405020304" pitchFamily="18" charset="0"/>
                <a:cs typeface="Times New Roman" panose="02020603050405020304" pitchFamily="18" charset="0"/>
              </a:rPr>
              <a:t>Результативность работы  в ДОУ по патриотическому воспитанию:</a:t>
            </a:r>
            <a:br>
              <a:rPr lang="en-US" sz="2800" b="1" dirty="0">
                <a:solidFill>
                  <a:srgbClr val="C00000"/>
                </a:solidFill>
                <a:latin typeface="Times New Roman" panose="02020603050405020304" pitchFamily="18" charset="0"/>
                <a:cs typeface="Times New Roman" panose="02020603050405020304" pitchFamily="18" charset="0"/>
              </a:rPr>
            </a:br>
            <a:r>
              <a:rPr lang="ru-RU" sz="2800" b="1" dirty="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rPr>
              <a:t>Созданная в ДОУ система работы по нравственно-патриотическому воспитанию позволила: </a:t>
            </a:r>
            <a:br>
              <a:rPr lang="ru-RU" sz="2000" b="1" dirty="0">
                <a:solidFill>
                  <a:srgbClr val="7030A0"/>
                </a:solidFill>
                <a:latin typeface="Times New Roman" panose="02020603050405020304" pitchFamily="18" charset="0"/>
                <a:cs typeface="Times New Roman" panose="02020603050405020304" pitchFamily="18" charset="0"/>
              </a:rPr>
            </a:br>
            <a:r>
              <a:rPr lang="ru-RU" sz="2000" b="1" dirty="0">
                <a:solidFill>
                  <a:srgbClr val="7030A0"/>
                </a:solidFill>
                <a:latin typeface="Times New Roman" panose="02020603050405020304" pitchFamily="18" charset="0"/>
                <a:cs typeface="Times New Roman" panose="02020603050405020304" pitchFamily="18" charset="0"/>
              </a:rPr>
              <a:t>- устранить у детей дефицит знаний о малой Родине;</a:t>
            </a:r>
            <a:br>
              <a:rPr lang="ru-RU" sz="2000" b="1" dirty="0">
                <a:solidFill>
                  <a:srgbClr val="7030A0"/>
                </a:solidFill>
                <a:latin typeface="Times New Roman" panose="02020603050405020304" pitchFamily="18" charset="0"/>
                <a:cs typeface="Times New Roman" panose="02020603050405020304" pitchFamily="18" charset="0"/>
              </a:rPr>
            </a:b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sym typeface="Symbol"/>
              </a:rPr>
              <a:t>-</a:t>
            </a:r>
            <a:r>
              <a:rPr lang="ru-RU" sz="2000" b="1" dirty="0">
                <a:solidFill>
                  <a:srgbClr val="7030A0"/>
                </a:solidFill>
                <a:latin typeface="Times New Roman" panose="02020603050405020304" pitchFamily="18" charset="0"/>
                <a:cs typeface="Times New Roman" panose="02020603050405020304" pitchFamily="18" charset="0"/>
              </a:rPr>
              <a:t>воспитывать у дошкольников доброжелательное отношение к близким людям, к природе и всему живому;</a:t>
            </a:r>
            <a:br>
              <a:rPr lang="ru-RU" sz="2000" b="1" dirty="0">
                <a:solidFill>
                  <a:srgbClr val="7030A0"/>
                </a:solidFill>
                <a:latin typeface="Times New Roman" panose="02020603050405020304" pitchFamily="18" charset="0"/>
                <a:cs typeface="Times New Roman" panose="02020603050405020304" pitchFamily="18" charset="0"/>
              </a:rPr>
            </a:b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sym typeface="Symbol"/>
              </a:rPr>
              <a:t>-</a:t>
            </a:r>
            <a:r>
              <a:rPr lang="ru-RU" sz="2000" b="1" dirty="0">
                <a:solidFill>
                  <a:srgbClr val="7030A0"/>
                </a:solidFill>
                <a:latin typeface="Times New Roman" panose="02020603050405020304" pitchFamily="18" charset="0"/>
                <a:cs typeface="Times New Roman" panose="02020603050405020304" pitchFamily="18" charset="0"/>
              </a:rPr>
              <a:t> сохранить и возродить традиционные формы сотрудничества и взаимодействия с различными организациями и учреждениями, наполнив их новым содержанием;</a:t>
            </a:r>
            <a:br>
              <a:rPr lang="en-US" sz="2000" b="1" dirty="0">
                <a:solidFill>
                  <a:srgbClr val="7030A0"/>
                </a:solidFill>
                <a:latin typeface="Times New Roman" panose="02020603050405020304" pitchFamily="18" charset="0"/>
                <a:cs typeface="Times New Roman" panose="02020603050405020304" pitchFamily="18" charset="0"/>
              </a:rPr>
            </a:b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sym typeface="Symbol"/>
              </a:rPr>
              <a:t>-</a:t>
            </a:r>
            <a:r>
              <a:rPr lang="ru-RU" sz="2000" b="1" dirty="0">
                <a:solidFill>
                  <a:srgbClr val="7030A0"/>
                </a:solidFill>
                <a:latin typeface="Times New Roman" panose="02020603050405020304" pitchFamily="18" charset="0"/>
                <a:cs typeface="Times New Roman" panose="02020603050405020304" pitchFamily="18" charset="0"/>
              </a:rPr>
              <a:t>заинтересовать взрослых жизнью детского сада; </a:t>
            </a:r>
            <a:br>
              <a:rPr lang="en-US" sz="2000" b="1" dirty="0">
                <a:solidFill>
                  <a:srgbClr val="7030A0"/>
                </a:solidFill>
                <a:latin typeface="Times New Roman" panose="02020603050405020304" pitchFamily="18" charset="0"/>
                <a:cs typeface="Times New Roman" panose="02020603050405020304" pitchFamily="18" charset="0"/>
              </a:rPr>
            </a:br>
            <a:r>
              <a:rPr lang="ru-RU" sz="2000" b="1" dirty="0">
                <a:solidFill>
                  <a:srgbClr val="7030A0"/>
                </a:solidFill>
                <a:latin typeface="Times New Roman" panose="02020603050405020304" pitchFamily="18" charset="0"/>
                <a:cs typeface="Times New Roman" panose="02020603050405020304" pitchFamily="18" charset="0"/>
                <a:sym typeface="Symbol"/>
              </a:rPr>
              <a:t>-</a:t>
            </a:r>
            <a:r>
              <a:rPr lang="ru-RU" sz="2000" b="1" dirty="0">
                <a:solidFill>
                  <a:srgbClr val="7030A0"/>
                </a:solidFill>
                <a:latin typeface="Times New Roman" panose="02020603050405020304" pitchFamily="18" charset="0"/>
                <a:cs typeface="Times New Roman" panose="02020603050405020304" pitchFamily="18" charset="0"/>
              </a:rPr>
              <a:t> совершенствовать мастерство, творческий поиск педагогов в решении задач патриотизма.</a:t>
            </a:r>
            <a:br>
              <a:rPr lang="ru-RU" sz="2000" b="1" dirty="0">
                <a:solidFill>
                  <a:srgbClr val="7030A0"/>
                </a:solidFill>
                <a:latin typeface="Times New Roman" panose="02020603050405020304" pitchFamily="18" charset="0"/>
                <a:cs typeface="Times New Roman" panose="02020603050405020304" pitchFamily="18" charset="0"/>
              </a:rPr>
            </a:br>
            <a:br>
              <a:rPr lang="ru-RU" sz="1000" b="0" i="0" dirty="0">
                <a:solidFill>
                  <a:srgbClr val="333333"/>
                </a:solidFill>
                <a:effectLst/>
                <a:latin typeface="-apple-system"/>
              </a:rPr>
            </a:br>
            <a:endParaRPr lang="ru-RU" sz="2000" b="1" dirty="0">
              <a:solidFill>
                <a:srgbClr val="C00000"/>
              </a:solidFill>
              <a:latin typeface="Times New Roman" pitchFamily="18" charset="0"/>
              <a:cs typeface="Times New Roman" pitchFamily="18" charset="0"/>
            </a:endParaRPr>
          </a:p>
        </p:txBody>
      </p:sp>
    </p:spTree>
  </p:cSld>
  <p:clrMapOvr>
    <a:masterClrMapping/>
  </p:clrMapOvr>
  <p:transition>
    <p:diamon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6250706"/>
          </a:xfrm>
        </p:spPr>
        <p:txBody>
          <a:bodyPr>
            <a:normAutofit/>
          </a:bodyPr>
          <a:lstStyle/>
          <a:p>
            <a:pPr indent="449580"/>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endParaRPr lang="ru-RU" sz="48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D78998D1-F38D-4E50-66FF-5A29CEC18D0E}"/>
              </a:ext>
            </a:extLst>
          </p:cNvPr>
          <p:cNvSpPr txBox="1"/>
          <p:nvPr/>
        </p:nvSpPr>
        <p:spPr>
          <a:xfrm>
            <a:off x="0" y="-1772518"/>
            <a:ext cx="9252520" cy="5324535"/>
          </a:xfrm>
          <a:prstGeom prst="rect">
            <a:avLst/>
          </a:prstGeom>
          <a:noFill/>
        </p:spPr>
        <p:txBody>
          <a:bodyPr wrap="square">
            <a:spAutoFit/>
          </a:bodyPr>
          <a:lstStyle/>
          <a:p>
            <a:endParaRPr lang="ru-RU" sz="1800" b="1" i="0" dirty="0">
              <a:solidFill>
                <a:srgbClr val="333333"/>
              </a:solidFill>
              <a:effectLst/>
              <a:latin typeface="-apple-system"/>
            </a:endParaRPr>
          </a:p>
          <a:p>
            <a:endParaRPr lang="ru-RU" b="1" dirty="0">
              <a:solidFill>
                <a:srgbClr val="333333"/>
              </a:solidFill>
              <a:latin typeface="-apple-system"/>
            </a:endParaRPr>
          </a:p>
          <a:p>
            <a:r>
              <a:rPr lang="ru-RU" sz="1600" b="1" i="0" dirty="0">
                <a:solidFill>
                  <a:srgbClr val="C00000"/>
                </a:solidFill>
                <a:effectLst/>
                <a:latin typeface="Times New Roman" panose="02020603050405020304" pitchFamily="18" charset="0"/>
                <a:cs typeface="Times New Roman" panose="02020603050405020304" pitchFamily="18" charset="0"/>
              </a:rPr>
              <a:t>Значение использования инновационных форм работы с детьми по нравственно-патриотическому воспитанию в ДОУ заключается в следующем:</a:t>
            </a:r>
            <a:endParaRPr lang="ru-RU"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sz="1600" b="1" i="0" dirty="0">
                <a:solidFill>
                  <a:srgbClr val="7030A0"/>
                </a:solidFill>
                <a:effectLst/>
                <a:latin typeface="Times New Roman" panose="02020603050405020304" pitchFamily="18" charset="0"/>
                <a:cs typeface="Times New Roman" panose="02020603050405020304" pitchFamily="18" charset="0"/>
              </a:rPr>
              <a:t>Делают образовательный процесс более насыщенным, интересным и эффективным</a:t>
            </a:r>
            <a:r>
              <a:rPr lang="ru-RU" sz="1600" b="0" i="0" dirty="0">
                <a:solidFill>
                  <a:srgbClr val="7030A0"/>
                </a:solidFill>
                <a:effectLst/>
                <a:latin typeface="Times New Roman" panose="02020603050405020304" pitchFamily="18" charset="0"/>
                <a:cs typeface="Times New Roman" panose="02020603050405020304" pitchFamily="18" charset="0"/>
              </a:rPr>
              <a:t>. Дети вовлекаются в активные, интерактивные и творческие процессы, что способствует лучшему усвоению нравственных и патриотических принципов. </a:t>
            </a:r>
          </a:p>
          <a:p>
            <a:pPr marL="285750" indent="-285750">
              <a:buFont typeface="Wingdings" panose="05000000000000000000" pitchFamily="2" charset="2"/>
              <a:buChar char="§"/>
            </a:pPr>
            <a:r>
              <a:rPr lang="ru-RU" sz="1600" b="1" i="0" dirty="0">
                <a:solidFill>
                  <a:srgbClr val="7030A0"/>
                </a:solidFill>
                <a:effectLst/>
                <a:latin typeface="Times New Roman" panose="02020603050405020304" pitchFamily="18" charset="0"/>
                <a:cs typeface="Times New Roman" panose="02020603050405020304" pitchFamily="18" charset="0"/>
              </a:rPr>
              <a:t>Помогают детям усваивать нравственные и патриотические ценности</a:t>
            </a:r>
            <a:r>
              <a:rPr lang="ru-RU" sz="1600" b="0" i="0" dirty="0">
                <a:solidFill>
                  <a:srgbClr val="7030A0"/>
                </a:solidFill>
                <a:effectLst/>
                <a:latin typeface="Times New Roman" panose="02020603050405020304" pitchFamily="18" charset="0"/>
                <a:cs typeface="Times New Roman" panose="02020603050405020304" pitchFamily="18" charset="0"/>
              </a:rPr>
              <a:t>. Например, участие в проектной деятельности, сюжетно-ролевых играх и квестах, связанных с историей страны, её традициями и культурными событиями, помогает лучше понимать значение патриотических ценностей. </a:t>
            </a:r>
          </a:p>
          <a:p>
            <a:pPr marL="285750" indent="-285750">
              <a:buFont typeface="Wingdings" panose="05000000000000000000" pitchFamily="2" charset="2"/>
              <a:buChar char="§"/>
            </a:pPr>
            <a:r>
              <a:rPr lang="ru-RU" sz="1600" b="1" i="0" dirty="0">
                <a:solidFill>
                  <a:srgbClr val="7030A0"/>
                </a:solidFill>
                <a:effectLst/>
                <a:latin typeface="Times New Roman" panose="02020603050405020304" pitchFamily="18" charset="0"/>
                <a:cs typeface="Times New Roman" panose="02020603050405020304" pitchFamily="18" charset="0"/>
              </a:rPr>
              <a:t>Развивают коммуникативные и творческие навыки</a:t>
            </a:r>
            <a:r>
              <a:rPr lang="ru-RU" sz="1600" b="0" i="0" dirty="0">
                <a:solidFill>
                  <a:srgbClr val="7030A0"/>
                </a:solidFill>
                <a:effectLst/>
                <a:latin typeface="Times New Roman" panose="02020603050405020304" pitchFamily="18" charset="0"/>
                <a:cs typeface="Times New Roman" panose="02020603050405020304" pitchFamily="18" charset="0"/>
              </a:rPr>
              <a:t>. Они будут важны для дальнейшего обучения и социального взаимодействия. </a:t>
            </a:r>
          </a:p>
          <a:p>
            <a:pPr marL="285750" indent="-285750">
              <a:buFont typeface="Wingdings" panose="05000000000000000000" pitchFamily="2" charset="2"/>
              <a:buChar char="§"/>
            </a:pPr>
            <a:r>
              <a:rPr lang="ru-RU" sz="1600" b="1" i="0" dirty="0">
                <a:solidFill>
                  <a:srgbClr val="7030A0"/>
                </a:solidFill>
                <a:effectLst/>
                <a:latin typeface="Times New Roman" panose="02020603050405020304" pitchFamily="18" charset="0"/>
                <a:cs typeface="Times New Roman" panose="02020603050405020304" pitchFamily="18" charset="0"/>
              </a:rPr>
              <a:t>Обогащают представления детей об окружающем мире</a:t>
            </a:r>
            <a:r>
              <a:rPr lang="ru-RU" sz="1600" b="0" i="0" dirty="0">
                <a:solidFill>
                  <a:srgbClr val="7030A0"/>
                </a:solidFill>
                <a:effectLst/>
                <a:latin typeface="Times New Roman" panose="02020603050405020304" pitchFamily="18" charset="0"/>
                <a:cs typeface="Times New Roman" panose="02020603050405020304" pitchFamily="18" charset="0"/>
              </a:rPr>
              <a:t>, расширяют опыт и знания, повышают мотивацию к познанию. </a:t>
            </a:r>
          </a:p>
          <a:p>
            <a:pPr marL="285750" indent="-285750">
              <a:buFont typeface="Wingdings" panose="05000000000000000000" pitchFamily="2" charset="2"/>
              <a:buChar char="§"/>
            </a:pPr>
            <a:r>
              <a:rPr lang="ru-RU" sz="1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При проведении </a:t>
            </a:r>
            <a:r>
              <a:rPr lang="ru-RU" sz="1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тематических занятий </a:t>
            </a:r>
            <a:r>
              <a:rPr lang="ru-RU" sz="1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важно, чтобы они повышали детскую мыслительную активность. Этому помогают приемы сравнения, вопросы, индивидуальные задания. Важно приучать детей самостоятельно анализировать увиденное, делать обобщения, выводы. Можно предложить найти ответ в иллюстрациях, спросить у родителей и т. п.</a:t>
            </a:r>
          </a:p>
          <a:p>
            <a:pPr marL="285750" indent="-285750">
              <a:buFont typeface="Wingdings" panose="05000000000000000000" pitchFamily="2" charset="2"/>
              <a:buChar char="§"/>
            </a:pPr>
            <a:endParaRPr lang="ru-RU" sz="1600" b="0" i="0" dirty="0">
              <a:solidFill>
                <a:srgbClr val="C00000"/>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ru-RU" sz="16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diamon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6F0A-FEAF-5262-CF19-952F6C831F27}"/>
            </a:ext>
          </a:extLst>
        </p:cNvPr>
        <p:cNvGrpSpPr/>
        <p:nvPr/>
      </p:nvGrpSpPr>
      <p:grpSpPr>
        <a:xfrm>
          <a:off x="0" y="0"/>
          <a:ext cx="0" cy="0"/>
          <a:chOff x="0" y="0"/>
          <a:chExt cx="0" cy="0"/>
        </a:xfrm>
      </p:grpSpPr>
      <p:pic>
        <p:nvPicPr>
          <p:cNvPr id="15362" name="Picture 2" descr="G:\ajy.jpg">
            <a:extLst>
              <a:ext uri="{FF2B5EF4-FFF2-40B4-BE49-F238E27FC236}">
                <a16:creationId xmlns:a16="http://schemas.microsoft.com/office/drawing/2014/main" id="{87ECB99A-553F-0407-98FB-57BCB9F49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F7AE763C-FB39-D58B-0A49-DF51DD667662}"/>
              </a:ext>
            </a:extLst>
          </p:cNvPr>
          <p:cNvSpPr>
            <a:spLocks noGrp="1"/>
          </p:cNvSpPr>
          <p:nvPr>
            <p:ph type="title"/>
          </p:nvPr>
        </p:nvSpPr>
        <p:spPr>
          <a:xfrm>
            <a:off x="457200" y="274638"/>
            <a:ext cx="8229600" cy="6250706"/>
          </a:xfrm>
        </p:spPr>
        <p:txBody>
          <a:bodyPr>
            <a:normAutofit/>
          </a:bodyPr>
          <a:lstStyle/>
          <a:p>
            <a:pPr indent="449580"/>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br>
              <a:rPr lang="ru-RU" sz="1800" b="0" i="0" dirty="0">
                <a:solidFill>
                  <a:srgbClr val="000000"/>
                </a:solidFill>
                <a:effectLst/>
                <a:latin typeface="Times New Roman" panose="02020603050405020304" pitchFamily="18" charset="0"/>
              </a:rPr>
            </a:br>
            <a:endParaRPr lang="ru-RU" sz="48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BC6C4E9F-0915-0116-42F9-4296C2791273}"/>
              </a:ext>
            </a:extLst>
          </p:cNvPr>
          <p:cNvSpPr txBox="1"/>
          <p:nvPr/>
        </p:nvSpPr>
        <p:spPr>
          <a:xfrm>
            <a:off x="0" y="-1772518"/>
            <a:ext cx="9252520" cy="5570756"/>
          </a:xfrm>
          <a:prstGeom prst="rect">
            <a:avLst/>
          </a:prstGeom>
          <a:noFill/>
        </p:spPr>
        <p:txBody>
          <a:bodyPr wrap="square">
            <a:spAutoFit/>
          </a:bodyPr>
          <a:lstStyle/>
          <a:p>
            <a:endParaRPr lang="ru-RU" sz="1800" b="1" i="0" dirty="0">
              <a:solidFill>
                <a:srgbClr val="333333"/>
              </a:solidFill>
              <a:effectLst/>
              <a:latin typeface="-apple-system"/>
            </a:endParaRPr>
          </a:p>
          <a:p>
            <a:endParaRPr lang="ru-RU" b="1" dirty="0">
              <a:solidFill>
                <a:srgbClr val="333333"/>
              </a:solidFill>
              <a:latin typeface="-apple-system"/>
            </a:endParaRPr>
          </a:p>
          <a:p>
            <a:pPr marL="285750" indent="-285750">
              <a:buFont typeface="Wingdings" panose="05000000000000000000" pitchFamily="2" charset="2"/>
              <a:buChar char="§"/>
            </a:pPr>
            <a:r>
              <a:rPr lang="ru-RU" sz="1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Необходимо учитывать  </a:t>
            </a:r>
            <a:r>
              <a:rPr lang="ru-RU" sz="16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возрастные особенности детей, </a:t>
            </a: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которые  требует широкого применения игровых приемов, которые важны как для повышения активности детей, так и для создания эмоциональной атмосферы НОД. </a:t>
            </a:r>
          </a:p>
          <a:p>
            <a:pPr marL="285750" indent="-285750">
              <a:buFont typeface="Wingdings" panose="05000000000000000000" pitchFamily="2" charset="2"/>
              <a:buChar char="§"/>
            </a:pPr>
            <a:r>
              <a:rPr lang="ru-RU" sz="1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Необходимо в </a:t>
            </a: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ходе реализации системы по патриотическому воспитанию внедрять в практику модель организации работы по патриотическому воспитанию </a:t>
            </a:r>
            <a:r>
              <a:rPr lang="ru-RU" sz="16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 использованием  личностно-ориентированного подхода.</a:t>
            </a:r>
          </a:p>
          <a:p>
            <a:pPr marL="285750" indent="-285750">
              <a:buFont typeface="Wingdings" panose="05000000000000000000" pitchFamily="2" charset="2"/>
              <a:buChar char="§"/>
            </a:pPr>
            <a:r>
              <a:rPr lang="ru-RU" sz="16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В</a:t>
            </a:r>
            <a:r>
              <a:rPr lang="ru-RU" sz="1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недрение в образовательный процесс современных образовательных технологий, способствует развитию свободной творческой личности, которая соответствует социальному заказу на современном этапе и делает образовательный процесс дошкольного учреждения открытым.</a:t>
            </a:r>
          </a:p>
          <a:p>
            <a:pPr marL="285750" indent="-285750">
              <a:buFont typeface="Wingdings" panose="05000000000000000000" pitchFamily="2" charset="2"/>
              <a:buChar char="§"/>
            </a:pPr>
            <a:r>
              <a:rPr lang="ru-RU" sz="1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Однако наибольшего результата можно добиться только в комплексном использовании методов и приемов, направленных на формирование нравственности и чувства патриотизма у детей. </a:t>
            </a:r>
          </a:p>
          <a:p>
            <a:pPr marL="285750" indent="-285750">
              <a:buFont typeface="Wingdings" panose="05000000000000000000" pitchFamily="2" charset="2"/>
              <a:buChar char="§"/>
            </a:pPr>
            <a:r>
              <a:rPr lang="ru-RU" sz="1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При этом огромное значение приобретает роль семьи в воспитании нравственности ребенка, ее традиции, устои, ориентация на развитие гражданственности и духовности.</a:t>
            </a:r>
          </a:p>
          <a:p>
            <a:pPr marL="285750" indent="-285750">
              <a:buFont typeface="Wingdings" panose="05000000000000000000" pitchFamily="2" charset="2"/>
              <a:buChar char="§"/>
            </a:pPr>
            <a:r>
              <a:rPr lang="ru-RU" sz="1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Важная задача дошкольного образовательного учреждения при этом состоит в том, чтобы обеспечить семью основным педагогическим инструментарием, сделать ее своей союзницей в реализации основных аспектов нравственно-патриотического воспитания.</a:t>
            </a:r>
          </a:p>
          <a:p>
            <a:pPr marL="285750" indent="-285750">
              <a:buFont typeface="Wingdings" panose="05000000000000000000" pitchFamily="2" charset="2"/>
              <a:buChar char="§"/>
            </a:pPr>
            <a:endParaRPr lang="ru-RU" sz="16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ru-RU" sz="1600" b="0" i="0" dirty="0">
              <a:solidFill>
                <a:srgbClr val="C00000"/>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ru-RU"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66120"/>
      </p:ext>
    </p:extLst>
  </p:cSld>
  <p:clrMapOvr>
    <a:masterClrMapping/>
  </p:clrMapOvr>
  <p:transition>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8520" y="-1714500"/>
            <a:ext cx="8795320" cy="8239844"/>
          </a:xfrm>
        </p:spPr>
        <p:txBody>
          <a:bodyPr>
            <a:normAutofit/>
          </a:bodyPr>
          <a:lstStyle/>
          <a:p>
            <a:pPr algn="r"/>
            <a:r>
              <a:rPr lang="ru-RU" sz="1600" dirty="0">
                <a:solidFill>
                  <a:srgbClr val="C00000"/>
                </a:solidFill>
                <a:effectLst/>
                <a:latin typeface="Times New Roman" panose="02020603050405020304" pitchFamily="18" charset="0"/>
                <a:ea typeface="Calibri" panose="020F0502020204030204" pitchFamily="34" charset="0"/>
                <a:cs typeface="Times New Roman" pitchFamily="18" charset="0"/>
              </a:rPr>
              <a:t>   </a:t>
            </a:r>
            <a:r>
              <a:rPr lang="ru-RU" sz="1600" dirty="0">
                <a:solidFill>
                  <a:srgbClr val="7030A0"/>
                </a:solidFill>
                <a:effectLst/>
                <a:latin typeface="Times New Roman" panose="02020603050405020304" pitchFamily="18" charset="0"/>
                <a:ea typeface="Calibri" panose="020F0502020204030204" pitchFamily="34" charset="0"/>
                <a:cs typeface="Times New Roman" pitchFamily="18" charset="0"/>
              </a:rPr>
              <a:t>В</a:t>
            </a:r>
            <a:r>
              <a:rPr lang="ru-RU" sz="1600" b="1" dirty="0">
                <a:solidFill>
                  <a:srgbClr val="7030A0"/>
                </a:solidFill>
                <a:effectLst/>
                <a:latin typeface="Times New Roman" panose="02020603050405020304" pitchFamily="18" charset="0"/>
                <a:ea typeface="Calibri" panose="020F0502020204030204" pitchFamily="34" charset="0"/>
                <a:cs typeface="Times New Roman" pitchFamily="18" charset="0"/>
              </a:rPr>
              <a:t> </a:t>
            </a: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содержании ФГОС отмечается острая необходимость активизации процесса воспитания патриотизма дошкольника. Дети в этом возрасте очень любознательны, отзывчивы, восприимчивы. Они легко откликаются на все инициативы, умеют искренне сочувствовать и сопереживать. Для воспитателя это время благодатной почвы. </a:t>
            </a:r>
            <a:b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Ведь в этом возрасте возникают большие возможности для систематического и последовательного нравственного воспитания детей. </a:t>
            </a:r>
            <a:b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Именно этот отрезок жизни человека является наиболее благоприятным для эмоционально-психологического воздействия на ребенка, так как его образы очень ярки и сильны, и поэтому они остаются в памяти надолго, а иногда и на всю жизнь, что очень важно в воспитании патриотизма. </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Ак</a:t>
            </a:r>
            <a:r>
              <a:rPr lang="ru-RU" sz="1600" b="1" dirty="0">
                <a:solidFill>
                  <a:srgbClr val="7030A0"/>
                </a:solidFill>
                <a:latin typeface="Times New Roman" panose="02020603050405020304" pitchFamily="18" charset="0"/>
                <a:cs typeface="Times New Roman" pitchFamily="18" charset="0"/>
              </a:rPr>
              <a:t>туальность данной проблемы заключается в том, что:</a:t>
            </a:r>
            <a:br>
              <a:rPr lang="ru-RU" sz="1600" b="1" dirty="0">
                <a:solidFill>
                  <a:srgbClr val="7030A0"/>
                </a:solidFill>
                <a:latin typeface="Times New Roman" panose="02020603050405020304" pitchFamily="18" charset="0"/>
                <a:cs typeface="Times New Roman" pitchFamily="18" charset="0"/>
              </a:rPr>
            </a:br>
            <a:r>
              <a:rPr lang="ru-RU" sz="1600" b="1" kern="0" dirty="0">
                <a:solidFill>
                  <a:srgbClr val="7030A0"/>
                </a:solidFill>
                <a:latin typeface="Times New Roman" panose="02020603050405020304" pitchFamily="18" charset="0"/>
                <a:cs typeface="Times New Roman" panose="02020603050405020304" pitchFamily="18" charset="0"/>
              </a:rPr>
              <a:t>в</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настоящее время одной из наиболее важных и глобальных проблем общества является состояние духовного, </a:t>
            </a:r>
            <a:r>
              <a:rPr lang="ru-RU" sz="1600" b="1" u="sng" strike="noStrike"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Нравственно-патриотическое воспитание">
                  <a:extLst>
                    <a:ext uri="{A12FA001-AC4F-418D-AE19-62706E023703}">
                      <ahyp:hlinkClr xmlns:ahyp="http://schemas.microsoft.com/office/drawing/2018/hyperlinkcolor" val="tx"/>
                    </a:ext>
                  </a:extLst>
                </a:hlinkClick>
              </a:rPr>
              <a:t>нравственного здоровья россиян</a:t>
            </a:r>
            <a:r>
              <a:rPr lang="ru-RU" sz="1600" u="sng"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Концепция </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дошкольного воспитания</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поставила перед педагогами </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дошкольных учреждений задачи формирования</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человека здорового физически, духовно, богатого </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нравственного</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творческого, думающего.</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a:t>
            </a: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роблемы патриотического воспитания подрастающего поколения сегодня одна из наиболее важных. Из детства ребёнок выносит то, что потом сохраняется на всю жизнь, т. к. детское восприятие самое точное, а детские впечатления самые яркие.</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«Воспитание любви к родному краю, к родной культуре, к родному городу,</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к родной речи – задача первостепенной важности. Но как воспитать эту любовь?</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Она начинается с малого – с любви к своей семье, к своему дому, к своей Родине.</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Постоянно расширяясь, эта любовь к родному переходит </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в любовь </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к своему государству, к его истории, его прошлому и настоящему, </a:t>
            </a:r>
            <a:b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6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а затем ко всему человечеству», - говорил академик Д. С. Лихачев</a:t>
            </a: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6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ФГОС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определены основные принципы </a:t>
            </a:r>
            <a:r>
              <a:rPr lang="ru-RU" sz="16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дошкольного образования</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среди них </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«приобщение детей к социокультурным нормам,</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традициям семьи,</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общества и государства; учет этнокультурной</a:t>
            </a:r>
            <a:b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ситуации развития детей».</a:t>
            </a:r>
            <a:endParaRPr lang="ru-RU" sz="1600" b="1" dirty="0">
              <a:solidFill>
                <a:srgbClr val="7030A0"/>
              </a:solidFill>
              <a:latin typeface="Times New Roman" panose="02020603050405020304" pitchFamily="18" charset="0"/>
              <a:cs typeface="Times New Roman" pitchFamily="18" charset="0"/>
            </a:endParaRPr>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C8031-C6AB-7186-4435-2868391FCE88}"/>
            </a:ext>
          </a:extLst>
        </p:cNvPr>
        <p:cNvGrpSpPr/>
        <p:nvPr/>
      </p:nvGrpSpPr>
      <p:grpSpPr>
        <a:xfrm>
          <a:off x="0" y="0"/>
          <a:ext cx="0" cy="0"/>
          <a:chOff x="0" y="0"/>
          <a:chExt cx="0" cy="0"/>
        </a:xfrm>
      </p:grpSpPr>
      <p:pic>
        <p:nvPicPr>
          <p:cNvPr id="4098" name="Picture 2" descr="F:\ajy.jpg">
            <a:extLst>
              <a:ext uri="{FF2B5EF4-FFF2-40B4-BE49-F238E27FC236}">
                <a16:creationId xmlns:a16="http://schemas.microsoft.com/office/drawing/2014/main" id="{0AFE18A4-94AE-F35B-85EC-1D370E896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E4BE1E7B-942D-50A3-ABC0-E3EEE8DE78CA}"/>
              </a:ext>
            </a:extLst>
          </p:cNvPr>
          <p:cNvSpPr>
            <a:spLocks noGrp="1"/>
          </p:cNvSpPr>
          <p:nvPr>
            <p:ph type="title"/>
          </p:nvPr>
        </p:nvSpPr>
        <p:spPr>
          <a:xfrm>
            <a:off x="179512" y="-819472"/>
            <a:ext cx="8507288" cy="6192688"/>
          </a:xfrm>
        </p:spPr>
        <p:txBody>
          <a:bodyPr>
            <a:normAutofit fontScale="90000"/>
          </a:bodyPr>
          <a:lstStyle/>
          <a:p>
            <a:pPr>
              <a:lnSpc>
                <a:spcPct val="150000"/>
              </a:lnSpc>
            </a:pPr>
            <a:br>
              <a:rPr lang="ru-RU" sz="1800" dirty="0">
                <a:solidFill>
                  <a:srgbClr val="C00000"/>
                </a:solidFill>
                <a:latin typeface="Times New Roman" panose="02020603050405020304" pitchFamily="18" charset="0"/>
                <a:cs typeface="Times New Roman" panose="02020603050405020304" pitchFamily="18" charset="0"/>
              </a:rPr>
            </a:br>
            <a:br>
              <a:rPr lang="ru-RU" sz="1800" dirty="0">
                <a:solidFill>
                  <a:srgbClr val="C00000"/>
                </a:solidFill>
                <a:latin typeface="Times New Roman" panose="02020603050405020304" pitchFamily="18" charset="0"/>
                <a:cs typeface="Times New Roman" panose="02020603050405020304" pitchFamily="18" charset="0"/>
              </a:rPr>
            </a:br>
            <a:br>
              <a:rPr lang="ru-RU" sz="1800" dirty="0">
                <a:solidFill>
                  <a:srgbClr val="C00000"/>
                </a:solidFill>
                <a:latin typeface="Times New Roman" panose="02020603050405020304" pitchFamily="18" charset="0"/>
                <a:cs typeface="Times New Roman" panose="02020603050405020304" pitchFamily="18" charset="0"/>
              </a:rPr>
            </a:br>
            <a:br>
              <a:rPr lang="ru-RU" sz="1800" dirty="0">
                <a:solidFill>
                  <a:srgbClr val="C00000"/>
                </a:solidFill>
                <a:latin typeface="Times New Roman" panose="02020603050405020304" pitchFamily="18" charset="0"/>
                <a:cs typeface="Times New Roman" panose="02020603050405020304" pitchFamily="18" charset="0"/>
              </a:rPr>
            </a:br>
            <a:br>
              <a:rPr lang="ru-RU" sz="1800" dirty="0">
                <a:solidFill>
                  <a:srgbClr val="C00000"/>
                </a:solidFill>
                <a:latin typeface="Times New Roman" panose="02020603050405020304" pitchFamily="18" charset="0"/>
                <a:cs typeface="Times New Roman" panose="02020603050405020304" pitchFamily="18" charset="0"/>
              </a:rPr>
            </a:br>
            <a:r>
              <a:rPr lang="ru-RU" sz="1800" b="1" dirty="0">
                <a:solidFill>
                  <a:srgbClr val="7030A0"/>
                </a:solidFill>
                <a:latin typeface="Times New Roman" panose="02020603050405020304" pitchFamily="18" charset="0"/>
                <a:cs typeface="Times New Roman" panose="02020603050405020304" pitchFamily="18" charset="0"/>
              </a:rPr>
              <a:t>Ис</a:t>
            </a:r>
            <a:r>
              <a:rPr lang="ru-RU" sz="1800" b="1" i="0" dirty="0">
                <a:solidFill>
                  <a:srgbClr val="7030A0"/>
                </a:solidFill>
                <a:effectLst/>
                <a:latin typeface="Times New Roman" panose="02020603050405020304" pitchFamily="18" charset="0"/>
                <a:cs typeface="Times New Roman" panose="02020603050405020304" pitchFamily="18" charset="0"/>
              </a:rPr>
              <a:t>пользование инновационных технологий в нравственно-патриотическом воспитании дошкольников создает необходимые условия для того, чтобы каждый ребёнок вырос талантливым, умным, добрым, мог жить и трудиться в новом обществе. Участие детей в проектной деятельности, включение музеев в образовательно-воспитательный процесс, проведение тематических акций совместно с информационно-компьютерными технологиями дают возможность развивать у дошкольников внутреннюю активность, способность выделять проблемы, ставить цели, добывать знания, приходить к результату. Благодаря систематической, целенаправленной работе дети приобщаются к тому, что поможет им стать людьми ответственными, с активной жизненной позицией, чувствующими причастность к родному краю, его истории, традициям, уважающими Отечество, достижения своего народа, любящими свою семью, готовыми к выполнению своих гражданских обязанностей. </a:t>
            </a:r>
            <a:br>
              <a:rPr lang="ru-RU" sz="1800" b="1" i="0" dirty="0">
                <a:solidFill>
                  <a:srgbClr val="7030A0"/>
                </a:solidFill>
                <a:effectLst/>
                <a:latin typeface="Times New Roman" panose="02020603050405020304" pitchFamily="18" charset="0"/>
                <a:cs typeface="Times New Roman" panose="02020603050405020304" pitchFamily="18" charset="0"/>
              </a:rPr>
            </a:br>
            <a:r>
              <a:rPr lang="ru-RU" sz="1800" b="1" i="0" dirty="0">
                <a:solidFill>
                  <a:srgbClr val="7030A0"/>
                </a:solidFill>
                <a:effectLst/>
                <a:latin typeface="Times New Roman" panose="02020603050405020304" pitchFamily="18" charset="0"/>
                <a:cs typeface="Times New Roman" panose="02020603050405020304" pitchFamily="18" charset="0"/>
              </a:rPr>
              <a:t>То, что мы вложим в наших детей сегодня, завтра даст соответствующие результаты. </a:t>
            </a:r>
            <a:br>
              <a:rPr lang="ru-RU" sz="1800" b="1" i="0" dirty="0">
                <a:solidFill>
                  <a:srgbClr val="7030A0"/>
                </a:solidFill>
                <a:effectLst/>
                <a:latin typeface="Times New Roman" panose="02020603050405020304" pitchFamily="18" charset="0"/>
                <a:cs typeface="Times New Roman" panose="02020603050405020304" pitchFamily="18" charset="0"/>
              </a:rPr>
            </a:br>
            <a:r>
              <a:rPr lang="ru-RU" sz="1800" b="1" i="0" dirty="0">
                <a:solidFill>
                  <a:srgbClr val="7030A0"/>
                </a:solidFill>
                <a:effectLst/>
                <a:latin typeface="Times New Roman" panose="02020603050405020304" pitchFamily="18" charset="0"/>
                <a:cs typeface="Times New Roman" panose="02020603050405020304" pitchFamily="18" charset="0"/>
              </a:rPr>
              <a:t>В этом заключается государственный подход каждого педагога в деле патриотического воспитания подрастающего поколения.</a:t>
            </a:r>
            <a:br>
              <a:rPr lang="ru-RU" sz="1800" b="1" i="0" dirty="0">
                <a:solidFill>
                  <a:srgbClr val="7030A0"/>
                </a:solidFill>
                <a:effectLst/>
                <a:latin typeface="Arial" panose="020B0604020202020204" pitchFamily="34"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Проводя все инновационные формы работы согласно ФГОС ДО мы должны в первую очередь заботиться о том, чтобы маленький человек стал человеком с большой буквы, чтобы он мог отличать плохое от хорошего, а его стремления и желания были направлены на созидание, самоопределение и развитие в себе тех качеств и ценностей, благодаря которым мы твердо скажем о нем, что он патриот и гражданин своей Родины: трудолюбивый, милосердный, активный, самостоятельный, эмоционально-отзывчивый, любящий близких, свою Родину, свой народ, почитающий его традиции и культуру.</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ru-RU" sz="1800" b="1" dirty="0">
              <a:solidFill>
                <a:srgbClr val="7030A0"/>
              </a:solidFill>
            </a:endParaRPr>
          </a:p>
        </p:txBody>
      </p:sp>
    </p:spTree>
    <p:extLst>
      <p:ext uri="{BB962C8B-B14F-4D97-AF65-F5344CB8AC3E}">
        <p14:creationId xmlns:p14="http://schemas.microsoft.com/office/powerpoint/2010/main" val="4068291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471F4-DF22-AB1C-85E8-D221230050B5}"/>
            </a:ext>
          </a:extLst>
        </p:cNvPr>
        <p:cNvGrpSpPr/>
        <p:nvPr/>
      </p:nvGrpSpPr>
      <p:grpSpPr>
        <a:xfrm>
          <a:off x="0" y="0"/>
          <a:ext cx="0" cy="0"/>
          <a:chOff x="0" y="0"/>
          <a:chExt cx="0" cy="0"/>
        </a:xfrm>
      </p:grpSpPr>
      <p:pic>
        <p:nvPicPr>
          <p:cNvPr id="10242" name="Picture 2" descr="G:\ajy.jpg">
            <a:extLst>
              <a:ext uri="{FF2B5EF4-FFF2-40B4-BE49-F238E27FC236}">
                <a16:creationId xmlns:a16="http://schemas.microsoft.com/office/drawing/2014/main" id="{35107398-3833-E436-770F-A12ABF4B2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7544"/>
            <a:ext cx="9525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7E579B64-78A8-917E-2A53-5A03592946B5}"/>
              </a:ext>
            </a:extLst>
          </p:cNvPr>
          <p:cNvSpPr>
            <a:spLocks noGrp="1"/>
          </p:cNvSpPr>
          <p:nvPr>
            <p:ph type="title"/>
          </p:nvPr>
        </p:nvSpPr>
        <p:spPr>
          <a:xfrm>
            <a:off x="457200" y="260648"/>
            <a:ext cx="8229600" cy="6597352"/>
          </a:xfrm>
        </p:spPr>
        <p:txBody>
          <a:bodyPr>
            <a:normAutofit/>
          </a:bodyPr>
          <a:lstStyle/>
          <a:p>
            <a:r>
              <a:rPr lang="ru-RU" sz="3200" dirty="0">
                <a:latin typeface="Times New Roman" pitchFamily="18" charset="0"/>
                <a:cs typeface="Times New Roman" pitchFamily="18" charset="0"/>
              </a:rPr>
              <a:t> </a:t>
            </a:r>
          </a:p>
        </p:txBody>
      </p:sp>
      <p:sp>
        <p:nvSpPr>
          <p:cNvPr id="4" name="TextBox 3">
            <a:extLst>
              <a:ext uri="{FF2B5EF4-FFF2-40B4-BE49-F238E27FC236}">
                <a16:creationId xmlns:a16="http://schemas.microsoft.com/office/drawing/2014/main" id="{CF0B1D3E-95A0-9DB9-4A20-6A533308C294}"/>
              </a:ext>
            </a:extLst>
          </p:cNvPr>
          <p:cNvSpPr txBox="1"/>
          <p:nvPr/>
        </p:nvSpPr>
        <p:spPr>
          <a:xfrm>
            <a:off x="457200" y="1076184"/>
            <a:ext cx="8229600" cy="5386090"/>
          </a:xfrm>
          <a:prstGeom prst="rect">
            <a:avLst/>
          </a:prstGeom>
          <a:noFill/>
        </p:spPr>
        <p:txBody>
          <a:bodyPr wrap="square">
            <a:spAutoFit/>
          </a:bodyPr>
          <a:lstStyle/>
          <a:p>
            <a:pPr algn="ctr"/>
            <a:endParaRPr lang="ru-RU" sz="1800" b="0" i="0" dirty="0">
              <a:solidFill>
                <a:srgbClr val="C00000"/>
              </a:solidFill>
              <a:effectLst/>
              <a:latin typeface="Times New Roman" panose="02020603050405020304" pitchFamily="18" charset="0"/>
            </a:endParaRPr>
          </a:p>
          <a:p>
            <a:pPr algn="ctr"/>
            <a:br>
              <a:rPr lang="ru-RU"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Детство – каждодневное открытие мира,</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поэтому надо сделать так, чтобы оно стало прежде всего,</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познанием человека и Отечества,</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их красоты и величия.»</a:t>
            </a:r>
            <a:br>
              <a:rPr lang="ru-RU" sz="1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 А. Сухомлинский.</a:t>
            </a:r>
            <a:endParaRPr lang="ru-RU" dirty="0">
              <a:solidFill>
                <a:srgbClr val="7030A0"/>
              </a:solidFill>
              <a:latin typeface="Times New Roman" panose="02020603050405020304" pitchFamily="18" charset="0"/>
            </a:endParaRPr>
          </a:p>
          <a:p>
            <a:pPr algn="ctr"/>
            <a:endParaRPr lang="ru-RU" sz="1800" b="0" i="0" dirty="0">
              <a:solidFill>
                <a:srgbClr val="7030A0"/>
              </a:solidFill>
              <a:effectLst/>
              <a:latin typeface="Times New Roman" panose="02020603050405020304" pitchFamily="18" charset="0"/>
            </a:endParaRPr>
          </a:p>
          <a:p>
            <a:pPr algn="ctr"/>
            <a:endParaRPr lang="ru-RU" dirty="0">
              <a:solidFill>
                <a:srgbClr val="7030A0"/>
              </a:solidFill>
              <a:latin typeface="Times New Roman" panose="02020603050405020304" pitchFamily="18" charset="0"/>
            </a:endParaRPr>
          </a:p>
          <a:p>
            <a:pPr algn="r"/>
            <a:r>
              <a:rPr lang="ru-RU" sz="1800" b="0" i="0" dirty="0">
                <a:solidFill>
                  <a:srgbClr val="7030A0"/>
                </a:solidFill>
                <a:effectLst/>
                <a:latin typeface="Times New Roman" panose="02020603050405020304" pitchFamily="18" charset="0"/>
              </a:rPr>
              <a:t>Воспитать патриота своей Родины – это ответственная и сложная задача, решение которой в дошкольном детстве только начинается. Планомерная, систематическая работа, использование разнообразных средств воспитания, совместные усилия детского сада и семьи, ответственность взрослых за свои слова и поступки могут дать положительные результаты и стать основой для дальнейшей работы. </a:t>
            </a:r>
            <a:br>
              <a:rPr lang="ru-RU" sz="1800" b="0" i="0" dirty="0">
                <a:solidFill>
                  <a:srgbClr val="7030A0"/>
                </a:solidFill>
                <a:effectLst/>
                <a:latin typeface="Times New Roman" panose="02020603050405020304" pitchFamily="18" charset="0"/>
              </a:rPr>
            </a:br>
            <a:r>
              <a:rPr lang="ru-RU" sz="1800" b="0" i="0" dirty="0">
                <a:solidFill>
                  <a:srgbClr val="7030A0"/>
                </a:solidFill>
                <a:effectLst/>
                <a:latin typeface="Times New Roman" panose="02020603050405020304" pitchFamily="18" charset="0"/>
              </a:rPr>
              <a:t>И как сказал В.В. Путин: </a:t>
            </a:r>
            <a:br>
              <a:rPr lang="ru-RU" sz="1800" b="0" i="0" dirty="0">
                <a:solidFill>
                  <a:srgbClr val="7030A0"/>
                </a:solidFill>
                <a:effectLst/>
                <a:latin typeface="Times New Roman" panose="02020603050405020304" pitchFamily="18" charset="0"/>
              </a:rPr>
            </a:br>
            <a:r>
              <a:rPr lang="ru-RU" sz="1800" b="1" i="0" dirty="0">
                <a:solidFill>
                  <a:srgbClr val="7030A0"/>
                </a:solidFill>
                <a:effectLst/>
                <a:latin typeface="Times New Roman" panose="02020603050405020304" pitchFamily="18" charset="0"/>
              </a:rPr>
              <a:t>«От того, как мы воспитаем молодёжь, зависит то, </a:t>
            </a:r>
            <a:br>
              <a:rPr lang="ru-RU" sz="1800" b="1" i="0" dirty="0">
                <a:solidFill>
                  <a:srgbClr val="7030A0"/>
                </a:solidFill>
                <a:effectLst/>
                <a:latin typeface="Times New Roman" panose="02020603050405020304" pitchFamily="18" charset="0"/>
              </a:rPr>
            </a:br>
            <a:r>
              <a:rPr lang="ru-RU" sz="1800" b="1" i="0" dirty="0">
                <a:solidFill>
                  <a:srgbClr val="7030A0"/>
                </a:solidFill>
                <a:effectLst/>
                <a:latin typeface="Times New Roman" panose="02020603050405020304" pitchFamily="18" charset="0"/>
              </a:rPr>
              <a:t>сможет ли Россия сберечь и приумножить саму себя».</a:t>
            </a:r>
            <a:br>
              <a:rPr lang="ru-RU" sz="1800" b="0" i="0" dirty="0">
                <a:solidFill>
                  <a:srgbClr val="7030A0"/>
                </a:solidFill>
                <a:effectLst/>
                <a:latin typeface="Calibri" panose="020F0502020204030204" pitchFamily="34" charset="0"/>
              </a:rPr>
            </a:br>
            <a:br>
              <a:rPr lang="ru-RU" sz="2000" dirty="0"/>
            </a:br>
            <a:endParaRPr lang="ru-RU" dirty="0"/>
          </a:p>
        </p:txBody>
      </p:sp>
    </p:spTree>
    <p:extLst>
      <p:ext uri="{BB962C8B-B14F-4D97-AF65-F5344CB8AC3E}">
        <p14:creationId xmlns:p14="http://schemas.microsoft.com/office/powerpoint/2010/main" val="1961790569"/>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aj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23528" y="-1467544"/>
            <a:ext cx="8363272" cy="720080"/>
          </a:xfrm>
        </p:spPr>
        <p:txBody>
          <a:bodyPr>
            <a:normAutofit fontScale="90000"/>
          </a:bodyPr>
          <a:lstStyle/>
          <a:p>
            <a:r>
              <a:rPr lang="ru-RU" sz="2000" b="1" dirty="0">
                <a:solidFill>
                  <a:srgbClr val="C00000"/>
                </a:solidFill>
                <a:latin typeface="Times New Roman" pitchFamily="18" charset="0"/>
                <a:cs typeface="Times New Roman" pitchFamily="18" charset="0"/>
              </a:rPr>
              <a:t>Работа по нравственно-патриотическому воспитанию включает целый комплекс задач : </a:t>
            </a:r>
            <a:br>
              <a:rPr lang="ru-RU" sz="2000" b="1" dirty="0">
                <a:solidFill>
                  <a:srgbClr val="C00000"/>
                </a:solidFill>
                <a:latin typeface="Times New Roman" pitchFamily="18" charset="0"/>
                <a:cs typeface="Times New Roman" pitchFamily="18" charset="0"/>
              </a:rPr>
            </a:br>
            <a:endParaRPr lang="ru-RU" sz="20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80528" y="-963488"/>
            <a:ext cx="8867328" cy="7089651"/>
          </a:xfrm>
        </p:spPr>
        <p:txBody>
          <a:bodyPr>
            <a:normAutofit fontScale="40000" lnSpcReduction="20000"/>
          </a:bodyPr>
          <a:lstStyle/>
          <a:p>
            <a:pPr marL="0" indent="0" algn="ctr">
              <a:spcAft>
                <a:spcPts val="800"/>
              </a:spcAft>
              <a:buNone/>
            </a:pP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Родина, Отчизна, Отечество, Отчий край, так мы называем землю, на которой родились, и нет ничего дороже у человека. </a:t>
            </a:r>
          </a:p>
          <a:p>
            <a:pPr marL="0" indent="0" algn="ctr">
              <a:spcAft>
                <a:spcPts val="800"/>
              </a:spcAft>
              <a:buNone/>
            </a:pP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 перед нами, педагогами, стоит задача открыть это чудо детям.</a:t>
            </a:r>
          </a:p>
          <a:p>
            <a:pPr marL="0" indent="0" algn="ctr">
              <a:spcAft>
                <a:spcPts val="800"/>
              </a:spcAft>
              <a:buNone/>
            </a:pP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Нравственно-патриотическое воспитание</a:t>
            </a: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подрастающего поколения – одна из самых актуальных задач нашего времени.</a:t>
            </a:r>
          </a:p>
          <a:p>
            <a:pPr marL="0" indent="0" algn="ctr">
              <a:spcAft>
                <a:spcPts val="800"/>
              </a:spcAft>
              <a:buNone/>
            </a:pP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Об актуальности </a:t>
            </a: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нравственно-</a:t>
            </a: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патриотического </a:t>
            </a: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воспитания</a:t>
            </a: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в современных условиях говорится и в официальном проектном документе Минобрнауки России «Стратегия развития </a:t>
            </a: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воспитания</a:t>
            </a: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в Российской Федерации до 2025 года».</a:t>
            </a:r>
          </a:p>
          <a:p>
            <a:pPr marL="0" indent="0" algn="ctr">
              <a:spcAft>
                <a:spcPts val="800"/>
              </a:spcAft>
              <a:buNone/>
            </a:pP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Создатели проекта называют приоритетной задачу «</a:t>
            </a: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формирования новых поколений</a:t>
            </a: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обладающих знаниями и умениями XXI века, разделяющих традиционные </a:t>
            </a:r>
            <a:r>
              <a:rPr lang="ru-RU" sz="30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нравственные ценности</a:t>
            </a:r>
            <a:r>
              <a:rPr lang="ru-RU" sz="3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готовых к мирному созиданию и защите Родины».</a:t>
            </a:r>
            <a:endParaRPr lang="ru-RU" sz="30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spcAft>
                <a:spcPts val="800"/>
              </a:spcAft>
              <a:buNone/>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Задачи:</a:t>
            </a: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Создание единого образовательного пространства детского сада и семьи,</a:t>
            </a: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Воспитание у детей любви, привязанности к дому, семье, улице, детскому саду, городу».</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Формирование бережного отношения к живой и неживой природе.</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Воспитание уважения к чужому и своему труду.</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Развитие интереса к русским народным промыслам и традициям.</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Формирование базовых знаний о правах человека.</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Расширение имеющихся представлений о своем городе.</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Знакомство воспитанников с государственной символикой.</a:t>
            </a: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Воспитание чувства гордости, ответственности за достижения своей страны.</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Формирование активного положительного отношения к славным защитникам нашей Родины.</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 уважения, толерантности ко всем народам и их традициям.</a:t>
            </a:r>
            <a:endParaRPr lang="ru-RU" sz="25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Aft>
                <a:spcPts val="800"/>
              </a:spcAft>
            </a:pPr>
            <a:r>
              <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Гармонизация межличностных отношений со сверстниками.</a:t>
            </a:r>
          </a:p>
          <a:p>
            <a:pPr marL="0" indent="0" algn="r">
              <a:lnSpc>
                <a:spcPct val="120000"/>
              </a:lnSpc>
              <a:spcAft>
                <a:spcPts val="800"/>
              </a:spcAft>
              <a:buNone/>
            </a:pPr>
            <a:r>
              <a:rPr lang="ru-RU" sz="35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Данные задачи решаются во всех видах детской деятельности: </a:t>
            </a:r>
          </a:p>
          <a:p>
            <a:pPr marL="0" indent="0" algn="r">
              <a:lnSpc>
                <a:spcPct val="120000"/>
              </a:lnSpc>
              <a:spcAft>
                <a:spcPts val="800"/>
              </a:spcAft>
              <a:buNone/>
            </a:pPr>
            <a:r>
              <a:rPr lang="ru-RU" sz="35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образовательной, в играх, в труде, в быту, </a:t>
            </a:r>
          </a:p>
          <a:p>
            <a:pPr marL="0" indent="0" algn="r">
              <a:lnSpc>
                <a:spcPct val="120000"/>
              </a:lnSpc>
              <a:spcAft>
                <a:spcPts val="800"/>
              </a:spcAft>
              <a:buNone/>
            </a:pPr>
            <a:r>
              <a:rPr lang="ru-RU" sz="35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 совместной деятельности </a:t>
            </a:r>
          </a:p>
          <a:p>
            <a:pPr marL="0" indent="0" algn="r">
              <a:lnSpc>
                <a:spcPct val="120000"/>
              </a:lnSpc>
              <a:spcAft>
                <a:spcPts val="800"/>
              </a:spcAft>
              <a:buNone/>
            </a:pPr>
            <a:r>
              <a:rPr lang="ru-RU" sz="35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воспитателя с детьми</a:t>
            </a:r>
            <a:r>
              <a:rPr lang="ru-RU" sz="25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5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D10E5-489A-0686-FB49-5B25C05C05AD}"/>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27FEA2E1-C21F-9829-5C97-DA463053C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21654800-CE82-F131-B2CE-1FD3A4B3AD98}"/>
              </a:ext>
            </a:extLst>
          </p:cNvPr>
          <p:cNvSpPr>
            <a:spLocks noGrp="1"/>
          </p:cNvSpPr>
          <p:nvPr>
            <p:ph type="title"/>
          </p:nvPr>
        </p:nvSpPr>
        <p:spPr>
          <a:xfrm>
            <a:off x="323528" y="-1467544"/>
            <a:ext cx="8363272" cy="936104"/>
          </a:xfrm>
        </p:spPr>
        <p:txBody>
          <a:bodyPr>
            <a:normAutofit/>
          </a:bodyPr>
          <a:lstStyle/>
          <a:p>
            <a:br>
              <a:rPr lang="ru-RU" sz="2000" b="1" dirty="0">
                <a:solidFill>
                  <a:srgbClr val="C00000"/>
                </a:solidFill>
                <a:latin typeface="Times New Roman" pitchFamily="18" charset="0"/>
                <a:cs typeface="Times New Roman" pitchFamily="18" charset="0"/>
              </a:rPr>
            </a:br>
            <a:endParaRPr lang="ru-RU" sz="2000" b="1" dirty="0">
              <a:solidFill>
                <a:srgbClr val="C00000"/>
              </a:solidFill>
              <a:latin typeface="Times New Roman" pitchFamily="18" charset="0"/>
              <a:cs typeface="Times New Roman" pitchFamily="18" charset="0"/>
            </a:endParaRPr>
          </a:p>
        </p:txBody>
      </p:sp>
      <p:sp>
        <p:nvSpPr>
          <p:cNvPr id="3" name="Содержимое 2">
            <a:extLst>
              <a:ext uri="{FF2B5EF4-FFF2-40B4-BE49-F238E27FC236}">
                <a16:creationId xmlns:a16="http://schemas.microsoft.com/office/drawing/2014/main" id="{109220D3-1E13-8BA9-11FE-E820D72A9B3C}"/>
              </a:ext>
            </a:extLst>
          </p:cNvPr>
          <p:cNvSpPr>
            <a:spLocks noGrp="1"/>
          </p:cNvSpPr>
          <p:nvPr>
            <p:ph idx="1"/>
          </p:nvPr>
        </p:nvSpPr>
        <p:spPr>
          <a:xfrm>
            <a:off x="-151345" y="-1794632"/>
            <a:ext cx="8867328" cy="7920796"/>
          </a:xfrm>
        </p:spPr>
        <p:txBody>
          <a:bodyPr>
            <a:normAutofit fontScale="92500" lnSpcReduction="20000"/>
          </a:bodyPr>
          <a:lstStyle/>
          <a:p>
            <a:pPr marL="0" indent="0">
              <a:spcAft>
                <a:spcPts val="800"/>
              </a:spcAft>
              <a:buNone/>
            </a:pPr>
            <a:r>
              <a:rPr lang="ru-RU"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Инновационные процессы являются закономерностью развития современного дошкольного образования.</a:t>
            </a:r>
            <a:r>
              <a:rPr lang="ru-RU" sz="1600" kern="100" dirty="0">
                <a:solidFill>
                  <a:srgbClr val="7030A0"/>
                </a:solidFill>
                <a:latin typeface="Calibri" panose="020F0502020204030204" pitchFamily="34" charset="0"/>
                <a:ea typeface="Times New Roman" panose="02020603050405020304" pitchFamily="18" charset="0"/>
                <a:cs typeface="Times New Roman" panose="02020603050405020304" pitchFamily="18" charset="0"/>
              </a:rPr>
              <a:t>   </a:t>
            </a:r>
            <a:r>
              <a:rPr lang="ru-RU" sz="1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Целью инноваций в содержании образования является повышение его качества через инновационные педагогические технологии обучения детей.</a:t>
            </a:r>
            <a:endParaRPr lang="ru-RU" sz="16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ru-RU" sz="1600" kern="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     </a:t>
            </a:r>
            <a:r>
              <a:rPr lang="ru-RU" sz="1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 своей работе с детьми мы стараемся использовать разнообразные инновационные технологии, направленные на реализацию Федерального государственного стандарта дошкольного образования.</a:t>
            </a:r>
          </a:p>
          <a:p>
            <a:pPr marL="0" indent="0">
              <a:spcAft>
                <a:spcPts val="800"/>
              </a:spcAft>
              <a:buNone/>
            </a:pPr>
            <a:r>
              <a:rPr lang="ru-RU" sz="2000" b="1" dirty="0">
                <a:solidFill>
                  <a:srgbClr val="7030A0"/>
                </a:solidFill>
                <a:latin typeface="Times New Roman" pitchFamily="18" charset="0"/>
                <a:cs typeface="Times New Roman" pitchFamily="18" charset="0"/>
              </a:rPr>
              <a:t>Для достижения цели используем разнообразные формы работы с детьми:</a:t>
            </a:r>
          </a:p>
          <a:p>
            <a:pPr marL="285750" indent="-285750">
              <a:spcAft>
                <a:spcPts val="800"/>
              </a:spcAft>
            </a:pPr>
            <a:r>
              <a:rPr lang="ru-RU" sz="2000" dirty="0">
                <a:solidFill>
                  <a:srgbClr val="7030A0"/>
                </a:solidFill>
                <a:latin typeface="Times New Roman" pitchFamily="18" charset="0"/>
                <a:cs typeface="Times New Roman" pitchFamily="18" charset="0"/>
              </a:rPr>
              <a:t>Занятия. Проектная деятельность. Дни открытых дверей. Тематические мероприятия, выставки, акции, п</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о</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знавательно-исследовательская деятельность,</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ч</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тение художественных произведений, просмотр презентаций, мультфильмов, репродукций картин, иллюстраций </a:t>
            </a:r>
            <a:r>
              <a:rPr lang="ru-RU" sz="2000" i="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(их рассматривание и обсуждение)</a:t>
            </a:r>
            <a:r>
              <a:rPr lang="ru-RU" sz="2000" i="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i="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Р</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азучивание с детьми, стихов, пословиц, поговорок, чтение сказок, прослушивание музыкальных произведений.</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Пр</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ослушивание аудиозаписей </a:t>
            </a:r>
            <a:r>
              <a:rPr lang="ru-RU" sz="2000" i="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(гимн страны, гимн города, патриотические песни о Родине)</a:t>
            </a:r>
            <a:r>
              <a:rPr lang="ru-RU" sz="2000" i="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Ис</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пользование фольклорных произведений (пословицы, поговорки, игры русские народные, сказки, песни, потешки).</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Р</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ассказы воспитателя</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беседы о родном городе, стране, её истории.</a:t>
            </a:r>
            <a:r>
              <a:rPr lang="ru-RU" sz="2000" kern="1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На</a:t>
            </a: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блюдение за изменениями в облике родного города, за трудом людей в детском саду и в городе. </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Знакомство детей с народным декоративно-прикладным искусством.</a:t>
            </a:r>
            <a:endParaRPr lang="ru-RU" sz="2000" kern="1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ctr">
              <a:spcAft>
                <a:spcPts val="800"/>
              </a:spcAft>
            </a:pPr>
            <a:r>
              <a:rPr lang="ru-RU" sz="2000" kern="1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П</a:t>
            </a: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ривлечение детей к посильному общественно-полезному труду в  ближайшем для детей окружении.</a:t>
            </a:r>
          </a:p>
          <a:p>
            <a:pPr marL="285750" indent="-285750" algn="ctr">
              <a:spcAft>
                <a:spcPts val="800"/>
              </a:spcAft>
            </a:pP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Досуги, КВН, развлечения, экскурсии, обрядовые праздники,</a:t>
            </a:r>
          </a:p>
          <a:p>
            <a:pPr marL="0" indent="0" algn="r">
              <a:spcAft>
                <a:spcPts val="800"/>
              </a:spcAft>
              <a:buNone/>
            </a:pPr>
            <a:r>
              <a:rPr lang="ru-RU" sz="2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мероприятия, фестивали, спортивное мероприятие с папами.</a:t>
            </a:r>
          </a:p>
          <a:p>
            <a:pPr indent="228600" algn="r">
              <a:lnSpc>
                <a:spcPct val="115000"/>
              </a:lnSpc>
              <a:spcAft>
                <a:spcPts val="800"/>
              </a:spcAft>
            </a:pPr>
            <a:r>
              <a:rPr lang="ru-RU" sz="2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Экскурсии и целевые прогулки </a:t>
            </a:r>
            <a:r>
              <a:rPr lang="ru-RU" sz="2000" i="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(возложение цветов к              памятнику)</a:t>
            </a:r>
            <a:r>
              <a:rPr lang="ru-RU" sz="2000" i="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9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Уча</a:t>
            </a:r>
            <a:r>
              <a:rPr lang="ru-RU" sz="19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стие в общественных и народных</a:t>
            </a:r>
          </a:p>
          <a:p>
            <a:pPr indent="0" algn="r">
              <a:lnSpc>
                <a:spcPct val="115000"/>
              </a:lnSpc>
              <a:spcAft>
                <a:spcPts val="800"/>
              </a:spcAft>
              <a:buNone/>
            </a:pPr>
            <a:r>
              <a:rPr lang="ru-RU" sz="19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календарных праздниках, конкурс чтецов,</a:t>
            </a:r>
          </a:p>
          <a:p>
            <a:pPr indent="0" algn="r">
              <a:lnSpc>
                <a:spcPct val="115000"/>
              </a:lnSpc>
              <a:spcAft>
                <a:spcPts val="800"/>
              </a:spcAft>
              <a:buNone/>
            </a:pPr>
            <a:r>
              <a:rPr lang="ru-RU" sz="19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проектах…</a:t>
            </a:r>
            <a:endParaRPr lang="ru-RU" sz="19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228600">
              <a:lnSpc>
                <a:spcPct val="115000"/>
              </a:lnSpc>
              <a:spcBef>
                <a:spcPts val="1125"/>
              </a:spcBef>
              <a:spcAft>
                <a:spcPts val="1125"/>
              </a:spcAft>
            </a:pPr>
            <a:endParaRPr lang="ru-RU"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endParaRPr lang="ru-RU" sz="1200" b="1" kern="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800"/>
              </a:spcAft>
              <a:buFont typeface="Arial" panose="020B0604020202020204" pitchFamily="34" charset="0"/>
              <a:buChar char="•"/>
            </a:pPr>
            <a:endParaRPr lang="ru-RU"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endParaRPr lang="ru-RU" sz="1200" i="1"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800"/>
              </a:spcAft>
              <a:buFont typeface="Arial" panose="020B0604020202020204" pitchFamily="34" charset="0"/>
              <a:buChar char="•"/>
            </a:pPr>
            <a:endParaRPr lang="ru-RU"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endParaRPr lang="ru-RU" sz="1400" dirty="0">
              <a:latin typeface="Times New Roman" panose="02020603050405020304" pitchFamily="18" charset="0"/>
              <a:cs typeface="Times New Roman" pitchFamily="18" charset="0"/>
            </a:endParaRPr>
          </a:p>
          <a:p>
            <a:pPr marL="0" indent="0" algn="ctr">
              <a:spcAft>
                <a:spcPts val="800"/>
              </a:spcAft>
              <a:buNone/>
            </a:pPr>
            <a:endParaRPr lang="ru-RU"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7CBDDBD-8FCA-B4D2-DA6D-145BEC98E340}"/>
              </a:ext>
            </a:extLst>
          </p:cNvPr>
          <p:cNvSpPr txBox="1"/>
          <p:nvPr/>
        </p:nvSpPr>
        <p:spPr>
          <a:xfrm rot="10800000" flipV="1">
            <a:off x="26551" y="-2179995"/>
            <a:ext cx="8361873" cy="385362"/>
          </a:xfrm>
          <a:prstGeom prst="rect">
            <a:avLst/>
          </a:prstGeom>
          <a:noFill/>
        </p:spPr>
        <p:txBody>
          <a:bodyPr wrap="square">
            <a:spAutoFit/>
          </a:bodyPr>
          <a:lstStyle/>
          <a:p>
            <a:pPr>
              <a:lnSpc>
                <a:spcPct val="115000"/>
              </a:lnSpc>
              <a:spcAft>
                <a:spcPts val="800"/>
              </a:spcAft>
            </a:pPr>
            <a:r>
              <a:rPr lang="ru-RU" sz="18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Инновация – это создание и внедрение различного вида новшеств.</a:t>
            </a:r>
          </a:p>
        </p:txBody>
      </p:sp>
    </p:spTree>
    <p:extLst>
      <p:ext uri="{BB962C8B-B14F-4D97-AF65-F5344CB8AC3E}">
        <p14:creationId xmlns:p14="http://schemas.microsoft.com/office/powerpoint/2010/main" val="303469462"/>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2C54D-40FD-13C2-58A3-1F70807B8CA9}"/>
            </a:ext>
          </a:extLst>
        </p:cNvPr>
        <p:cNvGrpSpPr/>
        <p:nvPr/>
      </p:nvGrpSpPr>
      <p:grpSpPr>
        <a:xfrm>
          <a:off x="0" y="0"/>
          <a:ext cx="0" cy="0"/>
          <a:chOff x="0" y="0"/>
          <a:chExt cx="0" cy="0"/>
        </a:xfrm>
      </p:grpSpPr>
      <p:pic>
        <p:nvPicPr>
          <p:cNvPr id="4098" name="Picture 2" descr="G:\ajy.jpg">
            <a:extLst>
              <a:ext uri="{FF2B5EF4-FFF2-40B4-BE49-F238E27FC236}">
                <a16:creationId xmlns:a16="http://schemas.microsoft.com/office/drawing/2014/main" id="{218207E5-4444-292E-0646-96E49F98F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51" y="-2907704"/>
            <a:ext cx="9525000" cy="103691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BAA6F07D-1277-A224-561B-6BB753102F87}"/>
              </a:ext>
            </a:extLst>
          </p:cNvPr>
          <p:cNvSpPr>
            <a:spLocks noGrp="1"/>
          </p:cNvSpPr>
          <p:nvPr>
            <p:ph type="title"/>
          </p:nvPr>
        </p:nvSpPr>
        <p:spPr>
          <a:xfrm>
            <a:off x="323528" y="-1467544"/>
            <a:ext cx="8363272" cy="576064"/>
          </a:xfrm>
        </p:spPr>
        <p:txBody>
          <a:bodyPr>
            <a:normAutofit fontScale="90000"/>
          </a:bodyPr>
          <a:lstStyle/>
          <a:p>
            <a:r>
              <a:rPr lang="ru-RU" sz="18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Средства нравственно-патриотического воспитания дошкольников можно объединить в несколько групп:</a:t>
            </a:r>
            <a:br>
              <a:rPr lang="ru-RU" sz="1800" kern="100" dirty="0">
                <a:effectLst/>
                <a:latin typeface="Calibri" panose="020F0502020204030204" pitchFamily="34" charset="0"/>
                <a:ea typeface="Calibri" panose="020F0502020204030204" pitchFamily="34" charset="0"/>
                <a:cs typeface="Times New Roman" panose="02020603050405020304" pitchFamily="18" charset="0"/>
              </a:rPr>
            </a:br>
            <a:br>
              <a:rPr lang="ru-RU" sz="2000" b="1" dirty="0">
                <a:solidFill>
                  <a:srgbClr val="C00000"/>
                </a:solidFill>
                <a:latin typeface="Times New Roman" pitchFamily="18" charset="0"/>
                <a:cs typeface="Times New Roman" pitchFamily="18" charset="0"/>
              </a:rPr>
            </a:br>
            <a:endParaRPr lang="ru-RU" sz="2000" b="1" dirty="0">
              <a:solidFill>
                <a:srgbClr val="C00000"/>
              </a:solidFill>
              <a:latin typeface="Times New Roman" pitchFamily="18" charset="0"/>
              <a:cs typeface="Times New Roman" pitchFamily="18" charset="0"/>
            </a:endParaRPr>
          </a:p>
        </p:txBody>
      </p:sp>
      <p:sp>
        <p:nvSpPr>
          <p:cNvPr id="3" name="Содержимое 2">
            <a:extLst>
              <a:ext uri="{FF2B5EF4-FFF2-40B4-BE49-F238E27FC236}">
                <a16:creationId xmlns:a16="http://schemas.microsoft.com/office/drawing/2014/main" id="{9CAB663B-6085-44B2-D44F-078E52F0B734}"/>
              </a:ext>
            </a:extLst>
          </p:cNvPr>
          <p:cNvSpPr>
            <a:spLocks noGrp="1"/>
          </p:cNvSpPr>
          <p:nvPr>
            <p:ph idx="1"/>
          </p:nvPr>
        </p:nvSpPr>
        <p:spPr>
          <a:xfrm>
            <a:off x="-180528" y="-1035496"/>
            <a:ext cx="8867328" cy="7161659"/>
          </a:xfrm>
        </p:spPr>
        <p:txBody>
          <a:bodyPr>
            <a:normAutofit/>
          </a:bodyPr>
          <a:lstStyle/>
          <a:p>
            <a:pPr>
              <a:lnSpc>
                <a:spcPct val="120000"/>
              </a:lnSpc>
              <a:spcAft>
                <a:spcPts val="800"/>
              </a:spcAft>
            </a:pP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художественная литература, изобразительное искусство, музыка, кино, диафильмы можно объединить в </a:t>
            </a:r>
            <a:r>
              <a:rPr lang="ru-RU" sz="14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группу художественных средств</a:t>
            </a: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Эта группа средств, способствует эмоциональной окраске познаваемых явлений. Дети эмоционально и доверчиво воспринимают читаемые им сказки, стихи, рассказы, рассматривают иллюстрации к книгам. На ребенка производят сильное впечатление работы художников, изображающих мир реалистично и понятно. Художественные средства наиболее эффективны при формировании у детей представлений и воспитании чувств</a:t>
            </a:r>
            <a:r>
              <a:rPr lang="ru-RU" sz="1400" kern="0"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a:t>
            </a:r>
          </a:p>
          <a:p>
            <a:pPr indent="228600">
              <a:lnSpc>
                <a:spcPct val="115000"/>
              </a:lnSpc>
              <a:spcAft>
                <a:spcPts val="800"/>
              </a:spcAft>
            </a:pP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средством нравственно-патриотического воспитания дошкольников является </a:t>
            </a:r>
            <a:r>
              <a:rPr lang="ru-RU" sz="14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природа родного края</a:t>
            </a: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Она вызывает у детей гуманные чувства, желание заботиться о тех, кто слабее, кто нуждается в помощи. Воздействие природы на личность детей формирует ощущение причастности, принадлежности к этому уголку Земли, и принадлежности этого уголка маленькому человеку.</a:t>
            </a:r>
          </a:p>
          <a:p>
            <a:pPr indent="228600">
              <a:lnSpc>
                <a:spcPct val="115000"/>
              </a:lnSpc>
              <a:spcAft>
                <a:spcPts val="800"/>
              </a:spcAft>
            </a:pP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средством нравственно-патриотического воспитания дошкольников является </a:t>
            </a:r>
            <a:r>
              <a:rPr lang="ru-RU" sz="14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собственная деятельность детей: </a:t>
            </a: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игра, труд, учение, художественная деятельность.</a:t>
            </a:r>
          </a:p>
          <a:p>
            <a:pPr indent="228600">
              <a:lnSpc>
                <a:spcPct val="115000"/>
              </a:lnSpc>
              <a:spcAft>
                <a:spcPts val="800"/>
              </a:spcAft>
            </a:pP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особое место в группе </a:t>
            </a:r>
            <a:r>
              <a:rPr lang="ru-RU" sz="14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 отводится общению</a:t>
            </a: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Оно как средство нравственно-патриотического воспитания выполняет задачи корректировки представлений о нравственности и патриотизме, на основе пробуждения чувств и формирования отношений.</a:t>
            </a:r>
          </a:p>
          <a:p>
            <a:pPr indent="228600">
              <a:lnSpc>
                <a:spcPct val="115000"/>
              </a:lnSpc>
              <a:spcAft>
                <a:spcPts val="800"/>
              </a:spcAft>
            </a:pP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средством нравственно-патриотического </a:t>
            </a:r>
            <a:r>
              <a:rPr lang="ru-RU" sz="14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воспитания является атмосфера, в которой живет ребенок.</a:t>
            </a:r>
            <a:endParaRPr lang="ru-RU" sz="14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ru-RU" sz="14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Окружающая ребенка обстановка </a:t>
            </a: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становится средством </a:t>
            </a:r>
          </a:p>
          <a:p>
            <a:pPr marL="0" indent="0" algn="r">
              <a:buNone/>
            </a:pPr>
            <a:r>
              <a:rPr lang="ru-RU" sz="14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воспитания чувств, представлений, поведения</a:t>
            </a:r>
            <a:r>
              <a:rPr lang="ru-RU" sz="1400"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800"/>
              </a:spcAft>
              <a:buFontTx/>
              <a:buChar char="-"/>
            </a:pPr>
            <a:endParaRPr lang="ru-RU"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endPar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187846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AE35A5-ABC0-7F20-6D7B-F67E72F8089E}"/>
              </a:ext>
            </a:extLst>
          </p:cNvPr>
          <p:cNvSpPr>
            <a:spLocks noGrp="1"/>
          </p:cNvSpPr>
          <p:nvPr>
            <p:ph type="title"/>
          </p:nvPr>
        </p:nvSpPr>
        <p:spPr>
          <a:xfrm>
            <a:off x="457200" y="274638"/>
            <a:ext cx="8229600" cy="457199"/>
          </a:xfrm>
        </p:spPr>
        <p:txBody>
          <a:bodyPr>
            <a:normAutofit/>
          </a:bodyPr>
          <a:lstStyle/>
          <a:p>
            <a:r>
              <a:rPr lang="ru-RU" sz="2000" b="1" dirty="0">
                <a:solidFill>
                  <a:srgbClr val="C00000"/>
                </a:solidFill>
                <a:latin typeface="Times New Roman" pitchFamily="18" charset="0"/>
                <a:cs typeface="Times New Roman" pitchFamily="18" charset="0"/>
              </a:rPr>
              <a:t>Направления (технологии)  инновационной деятельности:</a:t>
            </a:r>
            <a:endParaRPr lang="ru-RU" sz="2000" dirty="0"/>
          </a:p>
        </p:txBody>
      </p:sp>
      <p:sp>
        <p:nvSpPr>
          <p:cNvPr id="3" name="Объект 2">
            <a:extLst>
              <a:ext uri="{FF2B5EF4-FFF2-40B4-BE49-F238E27FC236}">
                <a16:creationId xmlns:a16="http://schemas.microsoft.com/office/drawing/2014/main" id="{9BEEC1E2-EF02-CB15-C3AC-99A5D9B15821}"/>
              </a:ext>
            </a:extLst>
          </p:cNvPr>
          <p:cNvSpPr>
            <a:spLocks noGrp="1"/>
          </p:cNvSpPr>
          <p:nvPr>
            <p:ph idx="1"/>
          </p:nvPr>
        </p:nvSpPr>
        <p:spPr>
          <a:xfrm>
            <a:off x="457200" y="731838"/>
            <a:ext cx="8229600" cy="5394326"/>
          </a:xfrm>
        </p:spPr>
        <p:txBody>
          <a:bodyPr>
            <a:normAutofit fontScale="25000" lnSpcReduction="20000"/>
          </a:bodyPr>
          <a:lstStyle/>
          <a:p>
            <a:r>
              <a:rPr lang="ru-RU" sz="49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Основным направлением  педагогической деятельности ДОУ  считаем, </a:t>
            </a:r>
            <a:r>
              <a:rPr lang="ru-RU" sz="49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создание и совершенствование предметно – развивающей среды</a:t>
            </a:r>
            <a:r>
              <a:rPr lang="ru-RU" sz="49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способствующей воспитанию гражданина, патриота, установление тесных связей с семьей. </a:t>
            </a:r>
          </a:p>
          <a:p>
            <a:pPr>
              <a:spcAft>
                <a:spcPts val="800"/>
              </a:spcAft>
            </a:pPr>
            <a:r>
              <a:rPr lang="ru-RU" sz="49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a:t>
            </a:r>
            <a:r>
              <a:rPr lang="ru-RU" sz="49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едагогическое проектирование-</a:t>
            </a:r>
            <a:r>
              <a:rPr lang="ru-RU" sz="49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метода проекта в образовательном процессе ДОУ помогает научиться работать в команде (воспитатель, дети, родители, специалисты ДОУ, вырабатывается собственный алгоритм действий для достижения поставленной цели).</a:t>
            </a:r>
          </a:p>
          <a:p>
            <a:pPr fontAlgn="base"/>
            <a:r>
              <a:rPr lang="ru-RU" sz="49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Внедрение в образовательный процесс новых информационных</a:t>
            </a:r>
            <a:r>
              <a:rPr lang="ru-RU" sz="49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49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технологий </a:t>
            </a:r>
            <a:r>
              <a:rPr lang="ru-RU" sz="49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(наряду с другими средствами призвано способствовать обогащению представлений детей об окружающем мире, расширению опыта и знаний, повышению мотивации познанию, помогает подавать материал детям более интересно, </a:t>
            </a:r>
            <a:r>
              <a:rPr lang="ru-RU" sz="49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ярко (мультимедийные презентации, видеоклипы, виртуальные экскурсии</a:t>
            </a:r>
            <a:r>
              <a:rPr lang="ru-RU" sz="49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предоставляет широкие возможности для реализации различных проектов, делает предметно - развивающую среду группы более мобильной за счёт внесения разнообразного наглядного материала).</a:t>
            </a:r>
          </a:p>
          <a:p>
            <a:pPr algn="l" fontAlgn="base"/>
            <a:r>
              <a:rPr lang="ru-RU" sz="49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Создание мини музея в возрастных группах (</a:t>
            </a:r>
            <a:r>
              <a:rPr lang="ru-RU" sz="49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в</a:t>
            </a:r>
            <a:r>
              <a:rPr lang="ru-RU" sz="4900" kern="0" dirty="0">
                <a:solidFill>
                  <a:srgbClr val="7030A0"/>
                </a:solidFill>
                <a:effectLst/>
                <a:latin typeface="Times New Roman" panose="02020603050405020304" pitchFamily="18" charset="0"/>
                <a:ea typeface="Times New Roman" panose="02020603050405020304" pitchFamily="18" charset="0"/>
              </a:rPr>
              <a:t>ажная особенность мини – музеев в группе или детском саду, участие в их создании детей и родителей. Дошкольники чувствуют свою причастность, участвуя в обсуждении тематики, приносят из дома экспонаты</a:t>
            </a:r>
            <a:r>
              <a:rPr lang="ru-RU" sz="4900" kern="0" dirty="0">
                <a:solidFill>
                  <a:srgbClr val="7030A0"/>
                </a:solidFill>
                <a:latin typeface="Times New Roman" panose="02020603050405020304" pitchFamily="18" charset="0"/>
                <a:ea typeface="Times New Roman" panose="02020603050405020304" pitchFamily="18" charset="0"/>
              </a:rPr>
              <a:t>, создавая их своими руками…</a:t>
            </a:r>
            <a:r>
              <a:rPr lang="ru-RU" sz="4900" kern="0" dirty="0">
                <a:solidFill>
                  <a:srgbClr val="7030A0"/>
                </a:solidFill>
                <a:effectLst/>
                <a:latin typeface="Times New Roman" panose="02020603050405020304" pitchFamily="18" charset="0"/>
                <a:ea typeface="Times New Roman" panose="02020603050405020304" pitchFamily="18" charset="0"/>
              </a:rPr>
              <a:t>Каждый мини-музей – это результат общения, совместной работы педагога, воспитанников и их семей).</a:t>
            </a:r>
            <a:endParaRPr lang="ru-RU" sz="49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l" fontAlgn="base"/>
            <a:r>
              <a:rPr lang="ru-RU" sz="49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Проведение тематических акций </a:t>
            </a:r>
            <a:r>
              <a:rPr lang="ru-RU" sz="49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(о</a:t>
            </a:r>
            <a:r>
              <a:rPr lang="ru-RU" sz="49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сновными целями проведения акций являлись: формирование системы педагогического взаимодействия ДОУ и семьи в интересах развития личности ребенка, разработка технологии реализации этого взаимодействия по различным направлениям).</a:t>
            </a:r>
            <a:endParaRPr lang="ru-RU" sz="49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ru-RU" sz="49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Проведение мастер-классов </a:t>
            </a:r>
            <a:r>
              <a:rPr lang="ru-RU" sz="49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(это </a:t>
            </a:r>
            <a:r>
              <a:rPr lang="ru-RU" sz="49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форма передачи опыта и познания нового посредством активной деятельности участников, решающих поставленную перед ними задачу).</a:t>
            </a:r>
          </a:p>
          <a:p>
            <a:pPr fontAlgn="base"/>
            <a:r>
              <a:rPr lang="ru-RU" sz="4900" b="1"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Использование т</a:t>
            </a:r>
            <a:r>
              <a:rPr lang="ru-RU" sz="49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ехнологии критического мышления (</a:t>
            </a:r>
            <a:r>
              <a:rPr lang="ru-RU" sz="4900" b="1"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синквейн</a:t>
            </a:r>
            <a:r>
              <a:rPr lang="ru-RU" sz="49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-и</a:t>
            </a:r>
            <a:r>
              <a:rPr lang="ru-RU" sz="49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нновационность данной методики – создание условий для развития личности, способной критически мыслить, т. е. исключать лишнее и выделять главное, обобщать, классифицировать и </a:t>
            </a:r>
            <a:r>
              <a:rPr lang="ru-RU" sz="49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5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кластер</a:t>
            </a:r>
            <a:r>
              <a:rPr lang="ru-RU" sz="49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4900" b="0" i="0" dirty="0">
                <a:solidFill>
                  <a:srgbClr val="7030A0"/>
                </a:solidFill>
                <a:effectLst/>
                <a:latin typeface="Times New Roman" panose="02020603050405020304" pitchFamily="18" charset="0"/>
                <a:cs typeface="Times New Roman" panose="02020603050405020304" pitchFamily="18" charset="0"/>
              </a:rPr>
              <a:t>это </a:t>
            </a:r>
            <a:r>
              <a:rPr lang="ru-RU" sz="4900" i="0" dirty="0">
                <a:solidFill>
                  <a:srgbClr val="7030A0"/>
                </a:solidFill>
                <a:effectLst/>
                <a:latin typeface="Times New Roman" panose="02020603050405020304" pitchFamily="18" charset="0"/>
                <a:cs typeface="Times New Roman" panose="02020603050405020304" pitchFamily="18" charset="0"/>
              </a:rPr>
              <a:t>один из методов критического мышления, позволяющий в графической форме организовать информацию</a:t>
            </a:r>
            <a:r>
              <a:rPr lang="ru-RU" sz="4900" b="0" i="0" dirty="0">
                <a:solidFill>
                  <a:srgbClr val="7030A0"/>
                </a:solidFill>
                <a:effectLst/>
                <a:latin typeface="Times New Roman" panose="02020603050405020304" pitchFamily="18" charset="0"/>
                <a:cs typeface="Times New Roman" panose="02020603050405020304" pitchFamily="18" charset="0"/>
              </a:rPr>
              <a:t>, когда выделяются основные смысловые единицы, которые фиксируются в виде схемы с обозначением всех связей между ними, </a:t>
            </a:r>
            <a:r>
              <a:rPr lang="ru-RU" sz="5600" b="1" i="0" dirty="0">
                <a:solidFill>
                  <a:srgbClr val="7030A0"/>
                </a:solidFill>
                <a:effectLst/>
                <a:latin typeface="Times New Roman" panose="02020603050405020304" pitchFamily="18" charset="0"/>
                <a:cs typeface="Times New Roman" panose="02020603050405020304" pitchFamily="18" charset="0"/>
              </a:rPr>
              <a:t>арт-кластер-</a:t>
            </a:r>
            <a:r>
              <a:rPr lang="ru-RU" sz="4900" b="1" i="0" dirty="0">
                <a:solidFill>
                  <a:srgbClr val="7030A0"/>
                </a:solidFill>
                <a:effectLst/>
                <a:latin typeface="Times New Roman" panose="02020603050405020304" pitchFamily="18" charset="0"/>
                <a:cs typeface="Times New Roman" panose="02020603050405020304" pitchFamily="18" charset="0"/>
              </a:rPr>
              <a:t>это кластер с картинками –в центре располагается картина на определенную тему, вокруг которой дети выстраивают составляющие ее компоненты</a:t>
            </a:r>
            <a:r>
              <a:rPr lang="ru-RU" sz="49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49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p>
          <a:p>
            <a:endParaRPr lang="ru-RU" sz="40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65878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81AFC9-A509-51D4-9618-78756020CF4B}"/>
              </a:ext>
            </a:extLst>
          </p:cNvPr>
          <p:cNvSpPr>
            <a:spLocks noGrp="1"/>
          </p:cNvSpPr>
          <p:nvPr>
            <p:ph type="title"/>
          </p:nvPr>
        </p:nvSpPr>
        <p:spPr/>
        <p:txBody>
          <a:bodyPr>
            <a:normAutofit/>
          </a:bodyPr>
          <a:lstStyle/>
          <a:p>
            <a:r>
              <a:rPr lang="ru-RU" sz="2400" dirty="0">
                <a:solidFill>
                  <a:srgbClr val="C00000"/>
                </a:solidFill>
                <a:latin typeface="Times New Roman" panose="02020603050405020304" pitchFamily="18" charset="0"/>
                <a:cs typeface="Times New Roman" panose="02020603050405020304" pitchFamily="18" charset="0"/>
              </a:rPr>
              <a:t>Кластер «Россия»</a:t>
            </a:r>
          </a:p>
        </p:txBody>
      </p:sp>
      <p:pic>
        <p:nvPicPr>
          <p:cNvPr id="4" name="Объект 3">
            <a:extLst>
              <a:ext uri="{FF2B5EF4-FFF2-40B4-BE49-F238E27FC236}">
                <a16:creationId xmlns:a16="http://schemas.microsoft.com/office/drawing/2014/main" id="{09F43F97-90CF-690A-CD8D-75E8428D38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420888"/>
            <a:ext cx="3048000" cy="2520280"/>
          </a:xfrm>
          <a:prstGeom prst="rect">
            <a:avLst/>
          </a:prstGeom>
          <a:noFill/>
          <a:ln>
            <a:noFill/>
          </a:ln>
        </p:spPr>
      </p:pic>
      <p:pic>
        <p:nvPicPr>
          <p:cNvPr id="5" name="Рисунок 4">
            <a:extLst>
              <a:ext uri="{FF2B5EF4-FFF2-40B4-BE49-F238E27FC236}">
                <a16:creationId xmlns:a16="http://schemas.microsoft.com/office/drawing/2014/main" id="{007B4B6B-518D-FEA1-BAF8-9066D0962E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2111896" cy="2016224"/>
          </a:xfrm>
          <a:prstGeom prst="rect">
            <a:avLst/>
          </a:prstGeom>
          <a:noFill/>
          <a:ln>
            <a:noFill/>
          </a:ln>
        </p:spPr>
      </p:pic>
      <p:pic>
        <p:nvPicPr>
          <p:cNvPr id="6" name="Рисунок 5">
            <a:extLst>
              <a:ext uri="{FF2B5EF4-FFF2-40B4-BE49-F238E27FC236}">
                <a16:creationId xmlns:a16="http://schemas.microsoft.com/office/drawing/2014/main" id="{16BDE76C-9F38-13AC-81CA-756493D76F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221088"/>
            <a:ext cx="2016224" cy="2016224"/>
          </a:xfrm>
          <a:prstGeom prst="rect">
            <a:avLst/>
          </a:prstGeom>
          <a:noFill/>
          <a:ln>
            <a:noFill/>
          </a:ln>
        </p:spPr>
      </p:pic>
      <p:pic>
        <p:nvPicPr>
          <p:cNvPr id="7" name="Рисунок 6">
            <a:extLst>
              <a:ext uri="{FF2B5EF4-FFF2-40B4-BE49-F238E27FC236}">
                <a16:creationId xmlns:a16="http://schemas.microsoft.com/office/drawing/2014/main" id="{88D4772F-AEDB-F0CF-A44F-ACAA21E9FD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1628800"/>
            <a:ext cx="2221260" cy="1656184"/>
          </a:xfrm>
          <a:prstGeom prst="rect">
            <a:avLst/>
          </a:prstGeom>
          <a:noFill/>
          <a:ln>
            <a:noFill/>
          </a:ln>
        </p:spPr>
      </p:pic>
      <p:pic>
        <p:nvPicPr>
          <p:cNvPr id="8" name="Рисунок 7">
            <a:extLst>
              <a:ext uri="{FF2B5EF4-FFF2-40B4-BE49-F238E27FC236}">
                <a16:creationId xmlns:a16="http://schemas.microsoft.com/office/drawing/2014/main" id="{3AA807DC-B9FD-FAC5-B10C-26CF09B092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4085948"/>
            <a:ext cx="2402293" cy="2402293"/>
          </a:xfrm>
          <a:prstGeom prst="rect">
            <a:avLst/>
          </a:prstGeom>
          <a:noFill/>
          <a:ln>
            <a:noFill/>
          </a:ln>
        </p:spPr>
      </p:pic>
    </p:spTree>
    <p:extLst>
      <p:ext uri="{BB962C8B-B14F-4D97-AF65-F5344CB8AC3E}">
        <p14:creationId xmlns:p14="http://schemas.microsoft.com/office/powerpoint/2010/main" val="267637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F7B12B-5FEC-8437-1691-32BFF2203AD9}"/>
              </a:ext>
            </a:extLst>
          </p:cNvPr>
          <p:cNvSpPr>
            <a:spLocks noGrp="1"/>
          </p:cNvSpPr>
          <p:nvPr>
            <p:ph type="title"/>
          </p:nvPr>
        </p:nvSpPr>
        <p:spPr/>
        <p:txBody>
          <a:bodyPr>
            <a:normAutofit/>
          </a:bodyPr>
          <a:lstStyle/>
          <a:p>
            <a:r>
              <a:rPr lang="ru-RU" sz="1400" dirty="0">
                <a:solidFill>
                  <a:srgbClr val="C00000"/>
                </a:solidFill>
                <a:latin typeface="Times New Roman" panose="02020603050405020304" pitchFamily="18" charset="0"/>
                <a:cs typeface="Times New Roman" panose="02020603050405020304" pitchFamily="18" charset="0"/>
              </a:rPr>
              <a:t>Например –в центре располагается картинка на определенную тему («Россия»- в центре флаг, вокруг дети выстраивают составляющие компоненты-другую символику)</a:t>
            </a:r>
          </a:p>
        </p:txBody>
      </p:sp>
      <p:pic>
        <p:nvPicPr>
          <p:cNvPr id="5" name="Объект 4">
            <a:extLst>
              <a:ext uri="{FF2B5EF4-FFF2-40B4-BE49-F238E27FC236}">
                <a16:creationId xmlns:a16="http://schemas.microsoft.com/office/drawing/2014/main" id="{BD891D05-A4BD-10C5-F44D-C3E1848317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3" y="1600200"/>
            <a:ext cx="8147248" cy="4525963"/>
          </a:xfrm>
        </p:spPr>
      </p:pic>
    </p:spTree>
    <p:extLst>
      <p:ext uri="{BB962C8B-B14F-4D97-AF65-F5344CB8AC3E}">
        <p14:creationId xmlns:p14="http://schemas.microsoft.com/office/powerpoint/2010/main" val="23775338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TotalTime>
  <Words>3364</Words>
  <Application>Microsoft Office PowerPoint</Application>
  <PresentationFormat>Экран (4:3)</PresentationFormat>
  <Paragraphs>145</Paragraphs>
  <Slides>31</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38" baseType="lpstr">
      <vt:lpstr>-apple-system</vt:lpstr>
      <vt:lpstr>Arial</vt:lpstr>
      <vt:lpstr>Calibri</vt:lpstr>
      <vt:lpstr>Times New Roman</vt:lpstr>
      <vt:lpstr>Wingdings</vt:lpstr>
      <vt:lpstr>Тема Office</vt:lpstr>
      <vt:lpstr>Acrobat Document</vt:lpstr>
      <vt:lpstr>   Муниципальное бюджетное дошкольное учреждение  «Усть-Нерский детский сад общеразвивающего вида с приоритетным осуществлением деятельности по физическому развитию детей №36 «Березка»   Инновационные формы работы с детьми по нравственно-патриотическому  воспитанию дошкольников»                                        выполнила                                                                                                                                    старший воспитатель                                                                                                                               МБДОУ №36 «Березка»                                                                                                                          Княжева Валентина Викторовна</vt:lpstr>
      <vt:lpstr>Воспитать патриота своей Родины – ответственная и сложная задача, решение которой в дошкольном детстве только начинается.  Государственный образовательный стандарт дошкольного образования предъявляет требования к объединению обучения и воспитания в целостный образовательный процесс на основе духовно-нравственных и социокультурных ценностей и предполагает формирование первичных представлений о малой родине и Отечестве, о социокультурных ценностях нашего народа, об отечественных традициях и праздниках.            Планомерная, систематическая работа, использование разнообразных средств воспитания, общие усилия детского сада и семьи, ответственность взрослых за свои слова и поступки могут дать положительные результаты и стать основой для дальнейшей работы по нравственно-патриотическому воспитанию.                                                Патриотическое воспитание ребенка – это основа                             формирования будущего гражданина,  оно является одной из основных задач  дошкольного учреждения. </vt:lpstr>
      <vt:lpstr>   В содержании ФГОС отмечается острая необходимость активизации процесса воспитания патриотизма дошкольника. Дети в этом возрасте очень любознательны, отзывчивы, восприимчивы. Они легко откликаются на все инициативы, умеют искренне сочувствовать и сопереживать. Для воспитателя это время благодатной почвы.        Ведь в этом возрасте возникают большие возможности для систематического и последовательного нравственного воспитания детей.  Именно этот отрезок жизни человека является наиболее благоприятным для эмоционально-психологического воздействия на ребенка, так как его образы очень ярки и сильны, и поэтому они остаются в памяти надолго, а иногда и на всю жизнь, что очень важно в воспитании патриотизма.  Актуальность данной проблемы заключается в том, что: в настоящее время одной из наиболее важных и глобальных проблем общества является состояние духовного, нравственного здоровья россиян.         Концепция дошкольного воспитания, поставила перед педагогами дошкольных учреждений задачи формирования человека здорового физически, духовно, богатого нравственного, творческого, думающего. Проблемы патриотического воспитания подрастающего поколения сегодня одна из наиболее важных. Из детства ребёнок выносит то, что потом сохраняется на всю жизнь, т. к. детское восприятие самое точное, а детские впечатления самые яркие.  «Воспитание любви к родному краю, к родной культуре, к родному городу,  к родной речи – задача первостепенной важности. Но как воспитать эту любовь?  Она начинается с малого – с любви к своей семье, к своему дому, к своей Родине.  Постоянно расширяясь, эта любовь к родному переходит  в любовь  к своему государству, к его истории, его прошлому и настоящему,  а затем ко всему человечеству», - говорил академик Д. С. Лихачев      В ФГОС определены основные принципы дошкольного образования,  среди них  «приобщение детей к социокультурным нормам,  традициям семьи,  общества и государства; учет этнокультурной  ситуации развития детей».</vt:lpstr>
      <vt:lpstr>Работа по нравственно-патриотическому воспитанию включает целый комплекс задач :  </vt:lpstr>
      <vt:lpstr> </vt:lpstr>
      <vt:lpstr>Средства нравственно-патриотического воспитания дошкольников можно объединить в несколько групп:  </vt:lpstr>
      <vt:lpstr>Направления (технологии)  инновационной деятельности:</vt:lpstr>
      <vt:lpstr>Кластер «Россия»</vt:lpstr>
      <vt:lpstr>Например –в центре располагается картинка на определенную тему («Россия»- в центре флаг, вокруг дети выстраивают составляющие компоненты-другую символику)</vt:lpstr>
      <vt:lpstr>Набор «Логико –малыш»-представляет собой широкий спектр  заданий  и занимательных упражнений, развивает логическое мышление.</vt:lpstr>
      <vt:lpstr>Презентация PowerPoint</vt:lpstr>
      <vt:lpstr> </vt:lpstr>
      <vt:lpstr>  ДЕТСКИЙ САД - это место, где ребенок получает опыт широкого эмоционально-практического взаимодействия с взрослыми и сверстниками в наиболее значимых для его развития сферах жизни, а ДОШКОЛЬНЫЙ ВОЗРАСТ - это важнейший период становления личности, когда закладываются предпосылки гражданских качеств, развиваются представления детей о человеке, обществе и культуре. Поэтому, одним из важнейших наших направлений становится работа по нравственно-патриотическому и духовному воспитанию.     В групповых помещениях – уголки и игровые зоны, где дети могут, в условиях ежедневного свободного доступа, получить знания и практические навыки.  Уголки патриотического воспитания: фотоальбомы, дидактические игры, государственная символика. </vt:lpstr>
      <vt:lpstr>Презентация PowerPoint</vt:lpstr>
      <vt:lpstr>Книжный уголок: подборка художественных произведений, пословиц, поговорок, иллюстраций.  Уголок изобразительного творчества: расходные материалы, образцы рисунков, декоративных росписей, народные игрушки.  Уголки сюжетно-ролевых игр: «Семья», «Детский сад», «Больница», «Парикмахерская». Наглядный, дидактический, раздаточный материал, наборы для развития познавательных способностей  «Логико-малыш», работа творческой мастерской (аппликация, рисование, лепка). </vt:lpstr>
      <vt:lpstr>   Для достижения цели используем разнообразные формы работы с детьми: Занятия,  развивающие игры, чтение художественной литературы, экскурсии, целевые прогулки, дидактические игры, трудовая деятельность, быт… Мероприятия: «День флага России», «День Конституции РФ», «День единства», «День защитника Отечества», «День мам», мероприятия по временам года, календарные праздники, экскурсии-эти мероприятия способствуют формированию у детей чувства уважения, гордости и большой благодарности тем, кто защищает нашу Родину. </vt:lpstr>
      <vt:lpstr>Экскурсии</vt:lpstr>
      <vt:lpstr>Мероприятия</vt:lpstr>
      <vt:lpstr>День защитника Отечества</vt:lpstr>
      <vt:lpstr>«Осенины», «Новый год», «Святки-колядки»,  «Зимние забавы»</vt:lpstr>
      <vt:lpstr>Творческая мастерская</vt:lpstr>
      <vt:lpstr>Работа с родителями</vt:lpstr>
      <vt:lpstr>Проведение конкурсов плакатов «Моя семья»</vt:lpstr>
      <vt:lpstr>                Нравственно-патриотическое воспитание в ДОУ должно осуществляться в тесном взаимодействии с родителями, используются такие виды взаимодействия как: анкетирование, консультации, родительские собрание, совместные мероприятия, беседы за круглым столом, наглядная информация на стендах, папках-передвижках, участие родителей в экскурсиях, в конкурсах поделок, привлечение к участию к возложению цветов к монументам.       пр.). </vt:lpstr>
      <vt:lpstr>Работа в STEM-лаборатории: поделки военной техники  (техника Йохокуб и Лего-конструирование) </vt:lpstr>
      <vt:lpstr>Дети нашего учреждения принимают участие во многих конкурсах и  акциях :</vt:lpstr>
      <vt:lpstr>Результативность работы  в ДОУ по патриотическому воспитанию:  Созданная в ДОУ система работы по нравственно-патриотическому воспитанию позволила:  - устранить у детей дефицит знаний о малой Родине;  -воспитывать у дошкольников доброжелательное отношение к близким людям, к природе и всему живому;  - сохранить и возродить традиционные формы сотрудничества и взаимодействия с различными организациями и учреждениями, наполнив их новым содержанием;  -заинтересовать взрослых жизнью детского сада;  - совершенствовать мастерство, творческий поиск педагогов в решении задач патриотизма.  </vt:lpstr>
      <vt:lpstr>     </vt:lpstr>
      <vt:lpstr>     </vt:lpstr>
      <vt:lpstr>     Использование инновационных технологий в нравственно-патриотическом воспитании дошкольников создает необходимые условия для того, чтобы каждый ребёнок вырос талантливым, умным, добрым, мог жить и трудиться в новом обществе. Участие детей в проектной деятельности, включение музеев в образовательно-воспитательный процесс, проведение тематических акций совместно с информационно-компьютерными технологиями дают возможность развивать у дошкольников внутреннюю активность, способность выделять проблемы, ставить цели, добывать знания, приходить к результату. Благодаря систематической, целенаправленной работе дети приобщаются к тому, что поможет им стать людьми ответственными, с активной жизненной позицией, чувствующими причастность к родному краю, его истории, традициям, уважающими Отечество, достижения своего народа, любящими свою семью, готовыми к выполнению своих гражданских обязанностей.  То, что мы вложим в наших детей сегодня, завтра даст соответствующие результаты.  В этом заключается государственный подход каждого педагога в деле патриотического воспитания подрастающего поколения. Проводя все инновационные формы работы согласно ФГОС ДО мы должны в первую очередь заботиться о том, чтобы маленький человек стал человеком с большой буквы, чтобы он мог отличать плохое от хорошего, а его стремления и желания были направлены на созидание, самоопределение и развитие в себе тех качеств и ценностей, благодаря которым мы твердо скажем о нем, что он патриот и гражданин своей Родины: трудолюбивый, милосердный, активный, самостоятельный, эмоционально-отзывчивый, любящий близких, свою Родину, свой народ, почитающий его традиции и культуру. «, </vt:lpstr>
      <vt:lpstr> </vt:lpstr>
    </vt:vector>
  </TitlesOfParts>
  <Company>дом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Алёнка</dc:creator>
  <cp:lastModifiedBy>Березонька</cp:lastModifiedBy>
  <cp:revision>88</cp:revision>
  <dcterms:created xsi:type="dcterms:W3CDTF">2016-12-14T10:35:33Z</dcterms:created>
  <dcterms:modified xsi:type="dcterms:W3CDTF">2025-02-26T22:28:54Z</dcterms:modified>
</cp:coreProperties>
</file>