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4" r:id="rId8"/>
    <p:sldId id="281" r:id="rId9"/>
    <p:sldId id="266" r:id="rId10"/>
    <p:sldId id="267" r:id="rId11"/>
    <p:sldId id="268" r:id="rId12"/>
    <p:sldId id="269" r:id="rId13"/>
    <p:sldId id="270" r:id="rId14"/>
    <p:sldId id="271" r:id="rId15"/>
    <p:sldId id="282" r:id="rId16"/>
    <p:sldId id="272" r:id="rId17"/>
    <p:sldId id="275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>
          <p15:clr>
            <a:srgbClr val="A4A3A4"/>
          </p15:clr>
        </p15:guide>
        <p15:guide id="2" pos="28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B81E"/>
    <a:srgbClr val="4F814D"/>
    <a:srgbClr val="606F5F"/>
    <a:srgbClr val="486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204"/>
        <p:guide pos="2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ED8A-BA7C-4D8B-9698-897AB083754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49D18D4-55D9-466C-A937-85C31C07A73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ED8A-BA7C-4D8B-9698-897AB083754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18D4-55D9-466C-A937-85C31C07A7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ED8A-BA7C-4D8B-9698-897AB083754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18D4-55D9-466C-A937-85C31C07A7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ED8A-BA7C-4D8B-9698-897AB083754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18D4-55D9-466C-A937-85C31C07A73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ED8A-BA7C-4D8B-9698-897AB083754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49D18D4-55D9-466C-A937-85C31C07A73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ED8A-BA7C-4D8B-9698-897AB083754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18D4-55D9-466C-A937-85C31C07A73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ED8A-BA7C-4D8B-9698-897AB083754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18D4-55D9-466C-A937-85C31C07A73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ED8A-BA7C-4D8B-9698-897AB083754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18D4-55D9-466C-A937-85C31C07A7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ED8A-BA7C-4D8B-9698-897AB083754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18D4-55D9-466C-A937-85C31C07A7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ED8A-BA7C-4D8B-9698-897AB083754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18D4-55D9-466C-A937-85C31C07A73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EED8A-BA7C-4D8B-9698-897AB083754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49D18D4-55D9-466C-A937-85C31C07A73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37EED8A-BA7C-4D8B-9698-897AB083754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49D18D4-55D9-466C-A937-85C31C07A73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35" y="1412875"/>
            <a:ext cx="9019540" cy="5184775"/>
          </a:xfrm>
          <a:solidFill>
            <a:srgbClr val="00B050"/>
          </a:solidFill>
        </p:spPr>
        <p:txBody>
          <a:bodyPr>
            <a:normAutofit fontScale="40000" lnSpcReduction="20000"/>
          </a:bodyPr>
          <a:lstStyle/>
          <a:p>
            <a:endParaRPr lang="ru-RU" b="1" dirty="0"/>
          </a:p>
          <a:p>
            <a:r>
              <a:rPr lang="ru-RU" sz="7000" b="1" dirty="0">
                <a:solidFill>
                  <a:schemeClr val="bg1">
                    <a:lumMod val="75000"/>
                  </a:schemeClr>
                </a:solidFill>
              </a:rPr>
              <a:t> </a:t>
            </a:r>
            <a:r>
              <a:rPr lang="ru-RU" sz="7000" b="1" u="sng" dirty="0">
                <a:solidFill>
                  <a:schemeClr val="bg1">
                    <a:lumMod val="75000"/>
                  </a:schemeClr>
                </a:solidFill>
              </a:rPr>
              <a:t>Детский исследовательский проект</a:t>
            </a:r>
          </a:p>
          <a:p>
            <a:r>
              <a:rPr lang="ru-RU" sz="7000" b="1" i="1" dirty="0">
                <a:solidFill>
                  <a:schemeClr val="bg1">
                    <a:lumMod val="75000"/>
                  </a:schemeClr>
                </a:solidFill>
              </a:rPr>
              <a:t>«Газированные напитки - польза или вред»</a:t>
            </a:r>
          </a:p>
          <a:p>
            <a:endParaRPr lang="ru-RU" sz="2200" b="1" dirty="0">
              <a:solidFill>
                <a:srgbClr val="16B81E"/>
              </a:solidFill>
            </a:endParaRPr>
          </a:p>
          <a:p>
            <a:pPr algn="r"/>
            <a:endParaRPr lang="ru-RU" sz="4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4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sz="4500" b="1" u="sng" dirty="0">
                <a:solidFill>
                  <a:schemeClr val="accent1">
                    <a:lumMod val="75000"/>
                  </a:schemeClr>
                </a:solidFill>
              </a:rPr>
              <a:t>Участвовали: </a:t>
            </a:r>
          </a:p>
          <a:p>
            <a:pPr algn="r"/>
            <a:r>
              <a:rPr lang="ru-RU" sz="4500" b="1" dirty="0">
                <a:solidFill>
                  <a:schemeClr val="accent1">
                    <a:lumMod val="75000"/>
                  </a:schemeClr>
                </a:solidFill>
              </a:rPr>
              <a:t>Атабекян Валерия</a:t>
            </a:r>
          </a:p>
          <a:p>
            <a:pPr algn="r"/>
            <a:r>
              <a:rPr lang="ru-RU" sz="4500" b="1" dirty="0">
                <a:solidFill>
                  <a:schemeClr val="accent1">
                    <a:lumMod val="75000"/>
                  </a:schemeClr>
                </a:solidFill>
              </a:rPr>
              <a:t>Сушкевич Таисия</a:t>
            </a:r>
          </a:p>
          <a:p>
            <a:pPr algn="r"/>
            <a:r>
              <a:rPr lang="ru-RU" sz="4500" b="1" dirty="0">
                <a:solidFill>
                  <a:schemeClr val="accent1">
                    <a:lumMod val="75000"/>
                  </a:schemeClr>
                </a:solidFill>
              </a:rPr>
              <a:t>Яшина Кира</a:t>
            </a:r>
          </a:p>
          <a:p>
            <a:pPr algn="r"/>
            <a:endParaRPr lang="ru-RU" sz="45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sz="4500" b="1" u="sng" dirty="0">
                <a:solidFill>
                  <a:schemeClr val="accent1">
                    <a:lumMod val="75000"/>
                  </a:schemeClr>
                </a:solidFill>
              </a:rPr>
              <a:t>Руководитель:</a:t>
            </a:r>
          </a:p>
          <a:p>
            <a:pPr algn="r"/>
            <a:r>
              <a:rPr lang="ru-RU" sz="4500" b="1" dirty="0" err="1">
                <a:solidFill>
                  <a:schemeClr val="accent1">
                    <a:lumMod val="75000"/>
                  </a:schemeClr>
                </a:solidFill>
              </a:rPr>
              <a:t>Майхиева Наталия Михайловна</a:t>
            </a:r>
            <a:endParaRPr lang="ru-RU" sz="45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поселок Артык, 2022г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856984" cy="792088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МКОУ «</a:t>
            </a:r>
            <a:r>
              <a:rPr lang="ru-RU" sz="18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Артыкская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средняя общеобразовательная школа»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(дошкольная группа)</a:t>
            </a:r>
          </a:p>
        </p:txBody>
      </p:sp>
      <p:pic>
        <p:nvPicPr>
          <p:cNvPr id="4" name="Изображение 3" descr="IMG_20221114_123339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2430" y="2291715"/>
            <a:ext cx="3888105" cy="42214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41277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chemeClr val="accent1"/>
                </a:solidFill>
              </a:rPr>
              <a:t>Опыт №2. </a:t>
            </a:r>
            <a:r>
              <a:rPr lang="ru-RU" b="1" i="1" dirty="0">
                <a:solidFill>
                  <a:schemeClr val="accent1"/>
                </a:solidFill>
              </a:rPr>
              <a:t/>
            </a:r>
            <a:br>
              <a:rPr lang="ru-RU" b="1" i="1" dirty="0">
                <a:solidFill>
                  <a:schemeClr val="accent1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Много ли в газировке сахара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268760"/>
            <a:ext cx="8147248" cy="5256584"/>
          </a:xfrm>
        </p:spPr>
        <p:txBody>
          <a:bodyPr/>
          <a:lstStyle/>
          <a:p>
            <a:pPr marL="0" indent="0">
              <a:buNone/>
            </a:pPr>
            <a:endParaRPr lang="ru-RU" sz="2400" u="sng" dirty="0"/>
          </a:p>
          <a:p>
            <a:pPr marL="0" indent="0">
              <a:buNone/>
            </a:pPr>
            <a:endParaRPr lang="ru-RU" sz="2400" u="sng" dirty="0"/>
          </a:p>
          <a:p>
            <a:pPr marL="0" indent="0">
              <a:buNone/>
            </a:pPr>
            <a:endParaRPr lang="ru-RU" sz="2400" u="sng" dirty="0"/>
          </a:p>
          <a:p>
            <a:pPr marL="0" indent="0">
              <a:buNone/>
            </a:pPr>
            <a:endParaRPr lang="ru-RU" sz="2400" u="sng" dirty="0"/>
          </a:p>
          <a:p>
            <a:pPr marL="0" indent="0">
              <a:buNone/>
            </a:pPr>
            <a:endParaRPr lang="ru-RU" sz="2400" u="sng" dirty="0"/>
          </a:p>
          <a:p>
            <a:pPr marL="0" indent="0">
              <a:buNone/>
            </a:pPr>
            <a:endParaRPr lang="ru-RU" sz="2400" u="sng" dirty="0"/>
          </a:p>
          <a:p>
            <a:pPr marL="0" indent="0">
              <a:buNone/>
            </a:pPr>
            <a:endParaRPr lang="ru-RU" sz="2400" u="sng" dirty="0"/>
          </a:p>
          <a:p>
            <a:pPr marL="0" indent="0">
              <a:buNone/>
            </a:pPr>
            <a:endParaRPr lang="ru-RU" sz="2400" u="sng" dirty="0"/>
          </a:p>
          <a:p>
            <a:pPr marL="0" indent="0">
              <a:buNone/>
            </a:pPr>
            <a:r>
              <a:rPr lang="ru-RU" sz="2400" b="1" u="sng" dirty="0"/>
              <a:t>Вывод</a:t>
            </a:r>
            <a:r>
              <a:rPr lang="ru-RU" sz="2400" b="1" dirty="0"/>
              <a:t>: </a:t>
            </a:r>
            <a:r>
              <a:rPr lang="ru-RU" sz="2400" dirty="0"/>
              <a:t>В «Кока-коле», «Спрайте», «Лимонаде» очень много сахара, значит они вредны для нашего организма, зубов, могут вызвать аллергию и не способны утолить жажду.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 b="21859"/>
          <a:stretch>
            <a:fillRect/>
          </a:stretch>
        </p:blipFill>
        <p:spPr>
          <a:xfrm>
            <a:off x="683568" y="1484784"/>
            <a:ext cx="3458921" cy="33123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9"/>
          <a:stretch>
            <a:fillRect/>
          </a:stretch>
        </p:blipFill>
        <p:spPr>
          <a:xfrm>
            <a:off x="4613175" y="1484784"/>
            <a:ext cx="3458921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48478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Опыт №3</a:t>
            </a:r>
            <a:r>
              <a:rPr lang="ru-RU" b="1" i="1" dirty="0">
                <a:solidFill>
                  <a:srgbClr val="FF0000"/>
                </a:solidFill>
              </a:rPr>
              <a:t/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Какие в газировке красители?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0364" y="1772816"/>
            <a:ext cx="8219256" cy="4752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u="sng" dirty="0"/>
          </a:p>
          <a:p>
            <a:pPr marL="0" indent="0">
              <a:buNone/>
            </a:pPr>
            <a:endParaRPr lang="ru-RU" u="sng" dirty="0"/>
          </a:p>
          <a:p>
            <a:pPr marL="0" indent="0">
              <a:buNone/>
            </a:pPr>
            <a:endParaRPr lang="ru-RU" u="sng" dirty="0"/>
          </a:p>
          <a:p>
            <a:pPr marL="0" indent="0">
              <a:buNone/>
            </a:pPr>
            <a:endParaRPr lang="ru-RU" u="sng" dirty="0"/>
          </a:p>
          <a:p>
            <a:pPr marL="0" indent="0">
              <a:buNone/>
            </a:pPr>
            <a:endParaRPr lang="ru-RU" u="sng" dirty="0"/>
          </a:p>
          <a:p>
            <a:pPr marL="0" indent="0">
              <a:buNone/>
            </a:pPr>
            <a:endParaRPr lang="ru-RU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r>
              <a:rPr lang="ru-RU" b="1" u="sng" dirty="0"/>
              <a:t>Вывод</a:t>
            </a:r>
            <a:r>
              <a:rPr lang="ru-RU" b="1" dirty="0"/>
              <a:t>:</a:t>
            </a:r>
            <a:r>
              <a:rPr lang="ru-RU" dirty="0"/>
              <a:t>  в напитки доба</a:t>
            </a:r>
            <a:r>
              <a:rPr lang="ru-RU" dirty="0" err="1"/>
              <a:t>вили</a:t>
            </a:r>
            <a:r>
              <a:rPr lang="ru-RU" dirty="0"/>
              <a:t> пищевую соду и узнали, что в «Лимонад» добавлен натуральный краситель, а в   напитках: «Кока-кола», «Спрайт» - химические красители, которые приносят вред желудку.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1" b="29018"/>
          <a:stretch>
            <a:fillRect/>
          </a:stretch>
        </p:blipFill>
        <p:spPr>
          <a:xfrm>
            <a:off x="4480826" y="1386519"/>
            <a:ext cx="3619566" cy="31226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2" b="23347"/>
          <a:stretch>
            <a:fillRect/>
          </a:stretch>
        </p:blipFill>
        <p:spPr>
          <a:xfrm>
            <a:off x="744675" y="1484784"/>
            <a:ext cx="3381840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8582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1"/>
                </a:solidFill>
              </a:rPr>
              <a:t>         Опыт №4</a:t>
            </a:r>
            <a:br>
              <a:rPr lang="ru-RU" b="1" i="1" dirty="0">
                <a:solidFill>
                  <a:schemeClr val="accent1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Как влияет газировка на зубы, кости и ногти?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2276872"/>
            <a:ext cx="8291264" cy="4176464"/>
          </a:xfrm>
        </p:spPr>
        <p:txBody>
          <a:bodyPr/>
          <a:lstStyle/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r>
              <a:rPr lang="ru-RU" b="1" u="sng" dirty="0"/>
              <a:t>Вывод</a:t>
            </a:r>
            <a:r>
              <a:rPr lang="ru-RU" b="1" dirty="0"/>
              <a:t>: </a:t>
            </a:r>
            <a:r>
              <a:rPr lang="ru-RU" dirty="0"/>
              <a:t>все газированные напитки растворяют минеральные вещества в яичной скорлупе, значит они вредны для наших зубов, ногтей и костей.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t="1358" r="4049" b="19890"/>
          <a:stretch>
            <a:fillRect/>
          </a:stretch>
        </p:blipFill>
        <p:spPr>
          <a:xfrm>
            <a:off x="539552" y="1982913"/>
            <a:ext cx="2952328" cy="3198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61" b="10851"/>
          <a:stretch>
            <a:fillRect/>
          </a:stretch>
        </p:blipFill>
        <p:spPr>
          <a:xfrm>
            <a:off x="3707904" y="1844825"/>
            <a:ext cx="2736304" cy="3336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50" y="1990418"/>
            <a:ext cx="2260974" cy="319060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>
                <a:solidFill>
                  <a:schemeClr val="accent1"/>
                </a:solidFill>
              </a:rPr>
              <a:t>       Опыт №5</a:t>
            </a: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solidFill>
                  <a:srgbClr val="FF0000"/>
                </a:solidFill>
              </a:rPr>
              <a:t>Как газировка влияет на желудок?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844824"/>
            <a:ext cx="8219256" cy="44644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r>
              <a:rPr lang="ru-RU" b="1" u="sng" dirty="0"/>
              <a:t>Вывод:</a:t>
            </a:r>
            <a:r>
              <a:rPr lang="ru-RU" dirty="0"/>
              <a:t> газированная вода содержит такие химические красители, что они разрушают мясо.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312368" cy="3600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1" t="-237" r="1331" b="20237"/>
          <a:stretch>
            <a:fillRect/>
          </a:stretch>
        </p:blipFill>
        <p:spPr>
          <a:xfrm>
            <a:off x="899592" y="1697712"/>
            <a:ext cx="3593300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714202"/>
          </a:xfrm>
        </p:spPr>
        <p:txBody>
          <a:bodyPr>
            <a:normAutofit fontScale="90000"/>
          </a:bodyPr>
          <a:lstStyle/>
          <a:p>
            <a:r>
              <a:rPr lang="ru-RU" sz="4400" b="1" i="1" dirty="0">
                <a:solidFill>
                  <a:schemeClr val="accent1"/>
                </a:solidFill>
              </a:rPr>
              <a:t>    Опыт №6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chemeClr val="tx1"/>
                </a:solidFill>
              </a:rPr>
              <a:t>Как газировка влияет на железные ржавые болтики?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764704"/>
            <a:ext cx="8291264" cy="5688632"/>
          </a:xfrm>
        </p:spPr>
        <p:txBody>
          <a:bodyPr/>
          <a:lstStyle/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r>
              <a:rPr lang="ru-RU" b="1" u="sng" dirty="0"/>
              <a:t>Вывод</a:t>
            </a:r>
            <a:r>
              <a:rPr lang="ru-RU" b="1" dirty="0"/>
              <a:t>:</a:t>
            </a:r>
            <a:r>
              <a:rPr lang="ru-RU" dirty="0"/>
              <a:t> газированная вода разъедает даже ржавчину.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0" t="18413" r="12300" b="24710"/>
          <a:stretch>
            <a:fillRect/>
          </a:stretch>
        </p:blipFill>
        <p:spPr>
          <a:xfrm>
            <a:off x="323529" y="1984175"/>
            <a:ext cx="3240360" cy="3744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8001"/>
          <a:stretch>
            <a:fillRect/>
          </a:stretch>
        </p:blipFill>
        <p:spPr>
          <a:xfrm>
            <a:off x="3635896" y="1986406"/>
            <a:ext cx="3024336" cy="37421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1984174"/>
            <a:ext cx="2304257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Вывод: газированные напитки – 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вредно для здоровья!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87624" y="1196752"/>
            <a:ext cx="6912768" cy="482304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68952" cy="1368152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1"/>
                </a:solidFill>
              </a:rPr>
              <a:t>     </a:t>
            </a:r>
            <a:br>
              <a:rPr lang="ru-RU" b="1" i="1" dirty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accent1"/>
                </a:solidFill>
              </a:rPr>
              <a:t/>
            </a:r>
            <a:br>
              <a:rPr lang="ru-RU" b="1" i="1" dirty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accent1"/>
                </a:solidFill>
              </a:rPr>
              <a:t/>
            </a:r>
            <a:br>
              <a:rPr lang="ru-RU" b="1" i="1" dirty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accent1"/>
                </a:solidFill>
              </a:rPr>
              <a:t>             </a:t>
            </a:r>
            <a:br>
              <a:rPr lang="ru-RU" b="1" i="1" dirty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accent1"/>
                </a:solidFill>
              </a:rPr>
              <a:t/>
            </a:r>
            <a:br>
              <a:rPr lang="ru-RU" b="1" i="1" dirty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accent1"/>
                </a:solidFill>
              </a:rPr>
              <a:t/>
            </a:r>
            <a:br>
              <a:rPr lang="ru-RU" b="1" i="1" dirty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accent1"/>
                </a:solidFill>
              </a:rPr>
              <a:t/>
            </a:r>
            <a:br>
              <a:rPr lang="ru-RU" b="1" i="1" dirty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accent1"/>
                </a:solidFill>
              </a:rPr>
              <a:t>              Заключительный этап</a:t>
            </a:r>
            <a:br>
              <a:rPr lang="ru-RU" b="1" i="1" dirty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С</a:t>
            </a:r>
            <a:r>
              <a:rPr lang="ru-RU" b="1" dirty="0">
                <a:solidFill>
                  <a:schemeClr val="tx1"/>
                </a:solidFill>
              </a:rPr>
              <a:t> родителями нарисовали листовки о вредных напитках и раздали взрослым 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" r="690" b="20000"/>
          <a:stretch>
            <a:fillRect/>
          </a:stretch>
        </p:blipFill>
        <p:spPr>
          <a:xfrm>
            <a:off x="323528" y="2060848"/>
            <a:ext cx="3600400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/>
          <a:stretch>
            <a:fillRect/>
          </a:stretch>
        </p:blipFill>
        <p:spPr>
          <a:xfrm>
            <a:off x="4500093" y="2060848"/>
            <a:ext cx="3600400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1381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Ольга Александровна показала, как можно сделать натуральный напиток из лесных ягод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6401"/>
          <a:stretch>
            <a:fillRect/>
          </a:stretch>
        </p:blipFill>
        <p:spPr>
          <a:xfrm>
            <a:off x="467544" y="1700808"/>
            <a:ext cx="4104456" cy="4608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6951" b="5900"/>
          <a:stretch>
            <a:fillRect/>
          </a:stretch>
        </p:blipFill>
        <p:spPr>
          <a:xfrm>
            <a:off x="4860032" y="1700808"/>
            <a:ext cx="3966072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6421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Научились делать натуральный, домашний сок </a:t>
            </a:r>
            <a:r>
              <a:rPr lang="ru-RU" sz="3600" b="1" dirty="0">
                <a:solidFill>
                  <a:schemeClr val="tx1"/>
                </a:solidFill>
              </a:rPr>
              <a:t/>
            </a:r>
            <a:br>
              <a:rPr lang="ru-RU" sz="3600" b="1" dirty="0">
                <a:solidFill>
                  <a:schemeClr val="tx1"/>
                </a:solidFill>
              </a:rPr>
            </a:b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0872" t="16558" r="-11691" b="7843"/>
          <a:stretch>
            <a:fillRect/>
          </a:stretch>
        </p:blipFill>
        <p:spPr>
          <a:xfrm>
            <a:off x="1979712" y="1484784"/>
            <a:ext cx="5976664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303" y="0"/>
            <a:ext cx="7772400" cy="1700808"/>
          </a:xfrm>
        </p:spPr>
        <p:txBody>
          <a:bodyPr>
            <a:normAutofit fontScale="90000"/>
          </a:bodyPr>
          <a:lstStyle/>
          <a:p>
            <a:pPr lvl="0"/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schemeClr val="accent1"/>
                </a:solidFill>
              </a:rPr>
              <a:t>Введение</a:t>
            </a:r>
            <a:br>
              <a:rPr lang="ru-RU" b="1" i="1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8147248" cy="4823048"/>
          </a:xfrm>
        </p:spPr>
        <p:txBody>
          <a:bodyPr>
            <a:normAutofit/>
          </a:bodyPr>
          <a:lstStyle/>
          <a:p>
            <a:pPr marL="0" lvl="0" indent="0" algn="just">
              <a:buClr>
                <a:srgbClr val="D34817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Для роста маленьких детей нужно кушать полезную пищу и пить полезные напитки. Многие дети очень любят чипсы, сухарики, газированную воду и готовы кушать, пить это каждый день.</a:t>
            </a:r>
          </a:p>
        </p:txBody>
      </p:sp>
      <p:pic>
        <p:nvPicPr>
          <p:cNvPr id="2052" name="Picture 4" descr="C:\Users\User\Desktop\КОНКУРС    Я - исследователь\вредные напитки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3024505"/>
            <a:ext cx="6859905" cy="356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i="1" dirty="0">
                <a:solidFill>
                  <a:schemeClr val="accent1"/>
                </a:solidFill>
              </a:rPr>
              <a:t>Актуальность исследования</a:t>
            </a:r>
            <a:r>
              <a:rPr lang="ru-RU" b="1" i="1" dirty="0">
                <a:solidFill>
                  <a:prstClr val="black"/>
                </a:solidFill>
              </a:rPr>
              <a:t/>
            </a:r>
            <a:br>
              <a:rPr lang="ru-RU" b="1" i="1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0" lvl="0" indent="0" algn="just">
              <a:buClr>
                <a:srgbClr val="D34817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       Что такое газированная вода?   Взрослые сами пьют, а нам не разрешает и говорят, что газировка вредная, пить детям её  нельзя.  </a:t>
            </a:r>
          </a:p>
          <a:p>
            <a:pPr marL="0" lvl="0" indent="0" algn="just">
              <a:buClr>
                <a:srgbClr val="D34817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 Вот мы и решили </a:t>
            </a:r>
          </a:p>
          <a:p>
            <a:pPr marL="0" lvl="0" indent="0" algn="just">
              <a:buClr>
                <a:srgbClr val="D34817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проверить, правда </a:t>
            </a:r>
          </a:p>
          <a:p>
            <a:pPr marL="0" lvl="0" indent="0" algn="just">
              <a:buClr>
                <a:srgbClr val="D34817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газировка вредная, </a:t>
            </a:r>
          </a:p>
          <a:p>
            <a:pPr marL="0" lvl="0" indent="0" algn="just">
              <a:buClr>
                <a:srgbClr val="D34817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как говорят наши мамы. </a:t>
            </a:r>
            <a:endParaRPr lang="ru-RU" dirty="0"/>
          </a:p>
        </p:txBody>
      </p:sp>
      <p:pic>
        <p:nvPicPr>
          <p:cNvPr id="4" name="Замещающее содержимое 3" descr="IMG-20221102-WA0070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897120" y="1943735"/>
            <a:ext cx="4046220" cy="39509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640960" cy="640871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900" b="1" dirty="0">
                <a:solidFill>
                  <a:schemeClr val="accent1"/>
                </a:solidFill>
              </a:rPr>
              <a:t>         Гипотеза исследования.</a:t>
            </a:r>
            <a:endParaRPr lang="ru-RU" sz="29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ru-RU" sz="2900" dirty="0"/>
              <a:t>      Если мы проведём эксперименты с газировкой, то узнаем полезный это напиток или нет.</a:t>
            </a:r>
          </a:p>
          <a:p>
            <a:pPr marL="0" indent="0" algn="just">
              <a:buNone/>
            </a:pPr>
            <a:r>
              <a:rPr lang="ru-RU" sz="2900" b="1" dirty="0">
                <a:solidFill>
                  <a:schemeClr val="accent1"/>
                </a:solidFill>
              </a:rPr>
              <a:t>         Объект исследования: </a:t>
            </a:r>
            <a:r>
              <a:rPr lang="ru-RU" sz="2900" dirty="0">
                <a:solidFill>
                  <a:schemeClr val="accent1"/>
                </a:solidFill>
              </a:rPr>
              <a:t> </a:t>
            </a:r>
            <a:r>
              <a:rPr lang="ru-RU" sz="2900" dirty="0"/>
              <a:t>газированная вода.</a:t>
            </a:r>
          </a:p>
          <a:p>
            <a:pPr marL="0" indent="0" algn="just">
              <a:buNone/>
            </a:pPr>
            <a:r>
              <a:rPr lang="ru-RU" sz="2900" b="1" dirty="0"/>
              <a:t>         </a:t>
            </a:r>
            <a:r>
              <a:rPr lang="ru-RU" sz="2900" b="1" dirty="0">
                <a:solidFill>
                  <a:schemeClr val="accent1"/>
                </a:solidFill>
              </a:rPr>
              <a:t>Предмет исследования:</a:t>
            </a:r>
            <a:r>
              <a:rPr lang="ru-RU" sz="2900" dirty="0"/>
              <a:t> влияние газированной воды на организм человека.</a:t>
            </a:r>
          </a:p>
          <a:p>
            <a:pPr marL="0" indent="0" algn="just">
              <a:buNone/>
            </a:pPr>
            <a:r>
              <a:rPr lang="ru-RU" sz="2900" b="1" dirty="0"/>
              <a:t>         </a:t>
            </a:r>
            <a:r>
              <a:rPr lang="ru-RU" sz="2900" b="1" dirty="0">
                <a:solidFill>
                  <a:schemeClr val="accent1"/>
                </a:solidFill>
              </a:rPr>
              <a:t>Цель исследования:</a:t>
            </a:r>
            <a:r>
              <a:rPr lang="ru-RU" sz="2900" b="1" dirty="0"/>
              <a:t> </a:t>
            </a:r>
            <a:r>
              <a:rPr lang="ru-RU" sz="2900" dirty="0"/>
              <a:t>узнать, как влияет газированная вода на организм человека.</a:t>
            </a:r>
          </a:p>
          <a:p>
            <a:pPr marL="0" indent="0" algn="just">
              <a:buNone/>
            </a:pPr>
            <a:r>
              <a:rPr lang="ru-RU" sz="2900" b="1" dirty="0"/>
              <a:t>          </a:t>
            </a:r>
            <a:r>
              <a:rPr lang="ru-RU" sz="2900" b="1" dirty="0">
                <a:solidFill>
                  <a:schemeClr val="accent1"/>
                </a:solidFill>
              </a:rPr>
              <a:t>Задачи исследования:</a:t>
            </a:r>
            <a:endParaRPr lang="ru-RU" sz="2900" dirty="0">
              <a:solidFill>
                <a:schemeClr val="accent1"/>
              </a:solidFill>
            </a:endParaRPr>
          </a:p>
          <a:p>
            <a:pPr marL="0" lvl="0" indent="0" algn="just">
              <a:buFont typeface="+mj-lt"/>
              <a:buNone/>
            </a:pPr>
            <a:r>
              <a:rPr lang="ru-RU" altLang="en-US" sz="2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1. </a:t>
            </a:r>
            <a:r>
              <a:rPr lang="en-US" sz="2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Что</a:t>
            </a:r>
            <a:r>
              <a:rPr lang="en-US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такое</a:t>
            </a:r>
            <a:r>
              <a:rPr lang="en-US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газированная</a:t>
            </a:r>
            <a:r>
              <a:rPr lang="en-US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вода</a:t>
            </a:r>
            <a:r>
              <a:rPr lang="en-US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? </a:t>
            </a:r>
            <a:endParaRPr lang="ru-RU" sz="2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lvl="0" indent="0" algn="just">
              <a:buFont typeface="+mj-lt"/>
              <a:buNone/>
            </a:pPr>
            <a:r>
              <a:rPr lang="ru-RU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2. Что думают о газировке дети </a:t>
            </a:r>
          </a:p>
          <a:p>
            <a:pPr marL="0" lvl="0" indent="0" algn="just">
              <a:buNone/>
            </a:pPr>
            <a:r>
              <a:rPr lang="ru-RU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и взрослые?</a:t>
            </a:r>
          </a:p>
          <a:p>
            <a:pPr marL="0" lvl="0" indent="0" algn="just">
              <a:buFont typeface="+mj-lt"/>
              <a:buNone/>
            </a:pPr>
            <a:r>
              <a:rPr lang="ru-RU" altLang="en-US" sz="2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3. </a:t>
            </a:r>
            <a:r>
              <a:rPr lang="en-US" sz="2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Из</a:t>
            </a:r>
            <a:r>
              <a:rPr lang="en-US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ч</a:t>
            </a:r>
            <a:r>
              <a:rPr lang="en-US" sz="2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его</a:t>
            </a:r>
            <a:r>
              <a:rPr lang="en-US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состоит</a:t>
            </a:r>
            <a:r>
              <a:rPr lang="en-US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9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газировка</a:t>
            </a:r>
            <a:r>
              <a:rPr lang="en-US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  <a:endParaRPr lang="ru-RU" sz="2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lvl="0" indent="0" algn="just">
              <a:buFont typeface="+mj-lt"/>
              <a:buNone/>
            </a:pPr>
            <a:r>
              <a:rPr lang="ru-RU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4. Как влияет газировка на зубы </a:t>
            </a:r>
          </a:p>
          <a:p>
            <a:pPr marL="0" lvl="0" indent="0" algn="just">
              <a:buNone/>
            </a:pPr>
            <a:r>
              <a:rPr lang="ru-RU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и кости?</a:t>
            </a:r>
          </a:p>
          <a:p>
            <a:pPr marL="0" lvl="0" indent="0" algn="just">
              <a:buFont typeface="+mj-lt"/>
              <a:buNone/>
            </a:pPr>
            <a:r>
              <a:rPr lang="ru-RU" sz="2900" dirty="0">
                <a:latin typeface="Cambria Math" panose="02040503050406030204" pitchFamily="18" charset="0"/>
                <a:ea typeface="Cambria Math" panose="02040503050406030204" pitchFamily="18" charset="0"/>
              </a:rPr>
              <a:t>5. Как влияет газировка на желудок?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404664"/>
            <a:ext cx="8363272" cy="561513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chemeClr val="accent1"/>
                </a:solidFill>
              </a:rPr>
              <a:t>Участники проекта: </a:t>
            </a:r>
            <a:r>
              <a:rPr lang="ru-RU" dirty="0"/>
              <a:t>воспитатель, родители, медсестра детского сада, мы и ребята.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accent1"/>
                </a:solidFill>
              </a:rPr>
              <a:t>Срок реализации: </a:t>
            </a:r>
            <a:r>
              <a:rPr lang="ru-RU" dirty="0"/>
              <a:t>две недели.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accent1"/>
                </a:solidFill>
              </a:rPr>
              <a:t>Тип проекта: </a:t>
            </a:r>
            <a:r>
              <a:rPr lang="ru-RU" dirty="0"/>
              <a:t>исследовательский.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accent1"/>
                </a:solidFill>
              </a:rPr>
              <a:t>По продолжительности: </a:t>
            </a:r>
            <a:r>
              <a:rPr lang="ru-RU" dirty="0"/>
              <a:t>краткосрочный.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accent1"/>
                </a:solidFill>
              </a:rPr>
              <a:t>Продукт исследования:</a:t>
            </a:r>
          </a:p>
          <a:p>
            <a:pPr marL="0" indent="0" algn="just">
              <a:buNone/>
            </a:pPr>
            <a:r>
              <a:rPr lang="ru-RU" dirty="0"/>
              <a:t>Коллаж из этикеток  вредных и полезных напитков.</a:t>
            </a:r>
          </a:p>
          <a:p>
            <a:pPr marL="0" indent="0" algn="just">
              <a:buNone/>
            </a:pPr>
            <a:r>
              <a:rPr lang="ru-RU" dirty="0"/>
              <a:t>Буклет о вреде газированных напитков.</a:t>
            </a:r>
          </a:p>
          <a:p>
            <a:pPr marL="0" indent="0" algn="just">
              <a:buNone/>
            </a:pPr>
            <a:r>
              <a:rPr lang="ru-RU" dirty="0"/>
              <a:t>Рецепт полезных напитков.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04" y="857673"/>
            <a:ext cx="1802208" cy="2412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6" y="4524978"/>
            <a:ext cx="2981740" cy="2216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524979"/>
            <a:ext cx="2232248" cy="21443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7" y="4149080"/>
            <a:ext cx="2863888" cy="25450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72400" cy="1772816"/>
          </a:xfrm>
        </p:spPr>
        <p:txBody>
          <a:bodyPr>
            <a:normAutofit fontScale="90000"/>
          </a:bodyPr>
          <a:lstStyle/>
          <a:p>
            <a:pPr lvl="0"/>
            <a:r>
              <a:rPr lang="ru-RU" b="1" i="1" dirty="0">
                <a:solidFill>
                  <a:schemeClr val="accent1"/>
                </a:solidFill>
              </a:rPr>
              <a:t>Подготовительный этап</a:t>
            </a:r>
            <a:br>
              <a:rPr lang="ru-RU" b="1" i="1" dirty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tx1"/>
                </a:solidFill>
              </a:rPr>
              <a:t>         </a:t>
            </a:r>
            <a:r>
              <a:rPr lang="en-US" sz="3100" b="1" i="1" dirty="0" err="1">
                <a:solidFill>
                  <a:schemeClr val="tx1"/>
                </a:solidFill>
              </a:rPr>
              <a:t>Что</a:t>
            </a:r>
            <a:r>
              <a:rPr lang="en-US" sz="3100" b="1" i="1" dirty="0">
                <a:solidFill>
                  <a:schemeClr val="tx1"/>
                </a:solidFill>
              </a:rPr>
              <a:t> </a:t>
            </a:r>
            <a:r>
              <a:rPr lang="en-US" sz="3100" b="1" i="1" dirty="0" err="1">
                <a:solidFill>
                  <a:schemeClr val="tx1"/>
                </a:solidFill>
              </a:rPr>
              <a:t>такое</a:t>
            </a:r>
            <a:r>
              <a:rPr lang="en-US" sz="3100" b="1" i="1" dirty="0">
                <a:solidFill>
                  <a:schemeClr val="tx1"/>
                </a:solidFill>
              </a:rPr>
              <a:t> </a:t>
            </a:r>
            <a:r>
              <a:rPr lang="en-US" sz="3100" b="1" i="1" dirty="0" err="1">
                <a:solidFill>
                  <a:schemeClr val="tx1"/>
                </a:solidFill>
              </a:rPr>
              <a:t>газированная</a:t>
            </a:r>
            <a:r>
              <a:rPr lang="en-US" sz="3100" b="1" i="1" dirty="0">
                <a:solidFill>
                  <a:schemeClr val="tx1"/>
                </a:solidFill>
              </a:rPr>
              <a:t> </a:t>
            </a:r>
            <a:r>
              <a:rPr lang="en-US" sz="3100" b="1" i="1" dirty="0" err="1">
                <a:solidFill>
                  <a:schemeClr val="tx1"/>
                </a:solidFill>
              </a:rPr>
              <a:t>вода</a:t>
            </a:r>
            <a:r>
              <a:rPr lang="en-US" sz="3100" b="1" i="1" dirty="0">
                <a:solidFill>
                  <a:schemeClr val="tx1"/>
                </a:solidFill>
              </a:rPr>
              <a:t>? </a:t>
            </a:r>
            <a:r>
              <a:rPr lang="ru-RU" sz="2800" b="1" i="1" dirty="0">
                <a:solidFill>
                  <a:schemeClr val="tx1"/>
                </a:solidFill>
              </a:rPr>
              <a:t/>
            </a:r>
            <a:br>
              <a:rPr lang="ru-RU" sz="2800" b="1" i="1" dirty="0">
                <a:solidFill>
                  <a:schemeClr val="tx1"/>
                </a:solidFill>
              </a:rPr>
            </a:b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8308570" cy="5149552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800" b="1" dirty="0">
                <a:latin typeface="Times New Roman" panose="02020603050405020304"/>
                <a:ea typeface="SimSun" panose="02010600030101010101" pitchFamily="2" charset="-122"/>
              </a:rPr>
              <a:t>      Мы узнали, </a:t>
            </a:r>
            <a:r>
              <a:rPr lang="ru-RU" sz="2800" dirty="0">
                <a:latin typeface="Times New Roman" panose="02020603050405020304"/>
                <a:ea typeface="SimSun" panose="02010600030101010101" pitchFamily="2" charset="-122"/>
              </a:rPr>
              <a:t>что газированная вода - это напиток, насыщенный углекислым газом, приятного цвета и вкуса. </a:t>
            </a:r>
          </a:p>
          <a:p>
            <a:pPr marL="0" lvl="0" indent="0" algn="just">
              <a:buNone/>
            </a:pPr>
            <a:r>
              <a:rPr lang="ru-RU" sz="2800" dirty="0">
                <a:latin typeface="Times New Roman" panose="02020603050405020304"/>
                <a:ea typeface="SimSun" panose="02010600030101010101" pitchFamily="2" charset="-122"/>
              </a:rPr>
              <a:t>       </a:t>
            </a:r>
            <a:r>
              <a:rPr lang="ru-RU" sz="2800" b="1" dirty="0">
                <a:latin typeface="Times New Roman" panose="02020603050405020304"/>
                <a:ea typeface="SimSun" panose="02010600030101010101" pitchFamily="2" charset="-122"/>
              </a:rPr>
              <a:t>Выяснили</a:t>
            </a:r>
            <a:r>
              <a:rPr lang="ru-RU" sz="2800" dirty="0">
                <a:latin typeface="Times New Roman" panose="02020603050405020304"/>
                <a:ea typeface="SimSun" panose="02010600030101010101" pitchFamily="2" charset="-122"/>
              </a:rPr>
              <a:t>, что в её состав входят: углекислый газ, сахар, красители и </a:t>
            </a:r>
          </a:p>
          <a:p>
            <a:pPr marL="0" lvl="0" indent="0" algn="just">
              <a:buNone/>
            </a:pPr>
            <a:r>
              <a:rPr lang="ru-RU" sz="2800" dirty="0">
                <a:latin typeface="Times New Roman" panose="02020603050405020304"/>
                <a:ea typeface="SimSun" panose="02010600030101010101" pitchFamily="2" charset="-122"/>
              </a:rPr>
              <a:t>ароматизаторы, а также </a:t>
            </a:r>
          </a:p>
          <a:p>
            <a:pPr marL="0" lvl="0" indent="0" algn="just">
              <a:buNone/>
            </a:pPr>
            <a:r>
              <a:rPr lang="ru-RU" sz="2800" dirty="0">
                <a:latin typeface="Times New Roman" panose="02020603050405020304"/>
                <a:ea typeface="SimSun" panose="02010600030101010101" pitchFamily="2" charset="-122"/>
              </a:rPr>
              <a:t>консерванты, чтобы очень</a:t>
            </a:r>
          </a:p>
          <a:p>
            <a:pPr marL="0" lvl="0" indent="0" algn="just">
              <a:buNone/>
            </a:pPr>
            <a:r>
              <a:rPr lang="ru-RU" sz="2800" dirty="0">
                <a:latin typeface="Times New Roman" panose="02020603050405020304"/>
                <a:ea typeface="SimSun" panose="02010600030101010101" pitchFamily="2" charset="-122"/>
              </a:rPr>
              <a:t> долго хранились </a:t>
            </a:r>
          </a:p>
          <a:p>
            <a:pPr marL="0" lvl="0" indent="0" algn="just">
              <a:buNone/>
            </a:pPr>
            <a:r>
              <a:rPr lang="ru-RU" sz="2800" dirty="0">
                <a:latin typeface="Times New Roman" panose="02020603050405020304"/>
                <a:ea typeface="SimSun" panose="02010600030101010101" pitchFamily="2" charset="-122"/>
              </a:rPr>
              <a:t>газированные напитки </a:t>
            </a:r>
          </a:p>
          <a:p>
            <a:pPr marL="0" lvl="0" indent="0" algn="just">
              <a:buNone/>
            </a:pPr>
            <a:r>
              <a:rPr lang="ru-RU" sz="2800" dirty="0">
                <a:latin typeface="Times New Roman" panose="02020603050405020304"/>
                <a:ea typeface="SimSun" panose="02010600030101010101" pitchFamily="2" charset="-122"/>
              </a:rPr>
              <a:t>в магазинах, на складах.</a:t>
            </a:r>
            <a:endParaRPr lang="ru-RU" dirty="0"/>
          </a:p>
        </p:txBody>
      </p:sp>
      <p:pic>
        <p:nvPicPr>
          <p:cNvPr id="1026" name="Picture 2" descr="C:\Users\User\Pictures\2018-02-24 1\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58" y="3429000"/>
            <a:ext cx="4237856" cy="30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955"/>
            <a:ext cx="7772400" cy="721995"/>
          </a:xfrm>
        </p:spPr>
        <p:txBody>
          <a:bodyPr>
            <a:normAutofit fontScale="90000"/>
          </a:bodyPr>
          <a:lstStyle/>
          <a:p>
            <a:pPr lvl="0"/>
            <a:r>
              <a:rPr lang="ru-RU" b="1" i="1" dirty="0">
                <a:solidFill>
                  <a:schemeClr val="accent1"/>
                </a:solidFill>
              </a:rPr>
              <a:t>Что думают о газирововке?</a:t>
            </a:r>
          </a:p>
        </p:txBody>
      </p:sp>
      <p:graphicFrame>
        <p:nvGraphicFramePr>
          <p:cNvPr id="5" name="Объект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914400" y="2568669"/>
          <a:ext cx="3749040" cy="23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Диаграмма" r:id="rId3" imgW="5207000" imgH="4216400" progId="MSGraph.Chart.8">
                  <p:embed followColorScheme="full"/>
                </p:oleObj>
              </mc:Choice>
              <mc:Fallback>
                <p:oleObj name="Диаграмма" r:id="rId3" imgW="5207000" imgH="4216400" progId="MSGraph.Chart.8">
                  <p:embed followColorScheme="full"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2568669"/>
                        <a:ext cx="3749040" cy="23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 descr="C:\Users\User\AppData\Local\Microsoft\Windows\Temporary Internet Files\Content.Word\SNC130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08721"/>
            <a:ext cx="3788802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Замещающее содержимое 3" descr="IMG_20221031_111018"/>
          <p:cNvPicPr>
            <a:picLocks noGrp="1" noChangeAspect="1"/>
          </p:cNvPicPr>
          <p:nvPr>
            <p:ph sz="quarter" idx="2"/>
          </p:nvPr>
        </p:nvPicPr>
        <p:blipFill>
          <a:blip r:embed="rId6"/>
          <a:stretch>
            <a:fillRect/>
          </a:stretch>
        </p:blipFill>
        <p:spPr>
          <a:xfrm>
            <a:off x="5147945" y="920750"/>
            <a:ext cx="3829685" cy="397827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968240" y="5085080"/>
            <a:ext cx="34709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>
                <a:solidFill>
                  <a:srgbClr val="FF0000"/>
                </a:solidFill>
              </a:rPr>
              <a:t>Айнура К. - ученица 7 класса «Газировка вредна для здоровья»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Итак, начнём...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9718" t="25207" r="7042" b="15264"/>
          <a:stretch>
            <a:fillRect/>
          </a:stretch>
        </p:blipFill>
        <p:spPr>
          <a:xfrm>
            <a:off x="2339752" y="2204864"/>
            <a:ext cx="5184576" cy="3888432"/>
          </a:xfrm>
          <a:prstGeom prst="rect">
            <a:avLst/>
          </a:prstGeom>
        </p:spPr>
      </p:pic>
      <p:graphicFrame>
        <p:nvGraphicFramePr>
          <p:cNvPr id="7" name="Таблица 7"/>
          <p:cNvGraphicFramePr>
            <a:graphicFrameLocks noGrp="1"/>
          </p:cNvGraphicFramePr>
          <p:nvPr>
            <p:ph sz="quarter" idx="2"/>
          </p:nvPr>
        </p:nvGraphicFramePr>
        <p:xfrm>
          <a:off x="827584" y="764704"/>
          <a:ext cx="7856041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6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ru-RU" sz="4400" dirty="0"/>
                        <a:t>              Итак, начнём….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1"/>
                </a:solidFill>
              </a:rPr>
              <a:t>Основной этап. </a:t>
            </a:r>
            <a:r>
              <a:rPr lang="ru-RU" sz="3600" b="1" dirty="0">
                <a:solidFill>
                  <a:schemeClr val="tx1"/>
                </a:solidFill>
              </a:rPr>
              <a:t>Проведение опытов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235710"/>
            <a:ext cx="8019415" cy="536765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000" b="1" dirty="0">
                <a:solidFill>
                  <a:schemeClr val="accent1"/>
                </a:solidFill>
              </a:rPr>
              <a:t>Опыт №1. </a:t>
            </a:r>
            <a:r>
              <a:rPr lang="ru-RU" sz="3000" b="1" dirty="0">
                <a:solidFill>
                  <a:srgbClr val="FF0000"/>
                </a:solidFill>
              </a:rPr>
              <a:t>Есть в газировке газ?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800" b="1" dirty="0">
              <a:latin typeface="Times New Roman" panose="020206030504050203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1" dirty="0">
              <a:latin typeface="Times New Roman" panose="020206030504050203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1" dirty="0">
              <a:latin typeface="Times New Roman" panose="020206030504050203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800" b="1" dirty="0">
              <a:latin typeface="Times New Roman" panose="020206030504050203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800" b="1" dirty="0">
              <a:latin typeface="Times New Roman" panose="020206030504050203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indent="0" algn="ctr">
              <a:lnSpc>
                <a:spcPct val="110000"/>
              </a:lnSpc>
              <a:spcAft>
                <a:spcPts val="1000"/>
              </a:spcAft>
              <a:buNone/>
            </a:pPr>
            <a:endParaRPr lang="ru-RU" sz="2800" b="1" dirty="0">
              <a:latin typeface="Times New Roman" panose="020206030504050203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indent="0" algn="ctr">
              <a:lnSpc>
                <a:spcPct val="110000"/>
              </a:lnSpc>
              <a:spcAft>
                <a:spcPts val="1000"/>
              </a:spcAft>
              <a:buNone/>
            </a:pPr>
            <a:endParaRPr lang="ru-RU" sz="2800" b="1" u="sng" dirty="0">
              <a:latin typeface="Times New Roman" panose="020206030504050203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indent="0" algn="ctr">
              <a:lnSpc>
                <a:spcPct val="110000"/>
              </a:lnSpc>
              <a:spcAft>
                <a:spcPts val="1000"/>
              </a:spcAft>
              <a:buNone/>
            </a:pPr>
            <a:endParaRPr lang="ru-RU" sz="2800" b="1" u="sng" dirty="0">
              <a:latin typeface="Times New Roman" panose="020206030504050203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indent="0" algn="ctr">
              <a:lnSpc>
                <a:spcPct val="110000"/>
              </a:lnSpc>
              <a:spcAft>
                <a:spcPts val="1000"/>
              </a:spcAft>
              <a:buNone/>
            </a:pPr>
            <a:r>
              <a:rPr lang="ru-RU" sz="2800" b="1" u="sng" dirty="0">
                <a:latin typeface="Times New Roman" panose="02020603050405020304"/>
                <a:ea typeface="SimSun" panose="02010600030101010101" pitchFamily="2" charset="-122"/>
                <a:cs typeface="SimSun" panose="02010600030101010101" pitchFamily="2" charset="-122"/>
              </a:rPr>
              <a:t>Вывод:</a:t>
            </a:r>
            <a:r>
              <a:rPr lang="ru-RU" sz="2800" b="1" dirty="0">
                <a:latin typeface="Times New Roman" panose="02020603050405020304"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r>
              <a:rPr lang="ru-RU" sz="2800" dirty="0">
                <a:latin typeface="Times New Roman" panose="02020603050405020304"/>
                <a:ea typeface="SimSun" panose="02010600030101010101" pitchFamily="2" charset="-122"/>
                <a:cs typeface="SimSun" panose="02010600030101010101" pitchFamily="2" charset="-122"/>
              </a:rPr>
              <a:t>мы теперь действительно видим, что в бутылке есть газ.</a:t>
            </a:r>
            <a:endParaRPr lang="ru-RU" sz="2000" dirty="0">
              <a:latin typeface="Calibri" panose="020F05020202040302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Замещающее содержимое 4" descr="IMG-20221031-WA0080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899160" y="1644650"/>
            <a:ext cx="3890010" cy="3992880"/>
          </a:xfrm>
          <a:prstGeom prst="rect">
            <a:avLst/>
          </a:prstGeom>
        </p:spPr>
      </p:pic>
      <p:pic>
        <p:nvPicPr>
          <p:cNvPr id="8" name="Изображение 7" descr="IMG-20221031-WA00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210" y="1680845"/>
            <a:ext cx="3457575" cy="395668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</TotalTime>
  <Words>505</Words>
  <Application>Microsoft Office PowerPoint</Application>
  <PresentationFormat>Экран (4:3)</PresentationFormat>
  <Paragraphs>123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SimSun</vt:lpstr>
      <vt:lpstr>Calibri</vt:lpstr>
      <vt:lpstr>Cambria</vt:lpstr>
      <vt:lpstr>Cambria Math</vt:lpstr>
      <vt:lpstr>Franklin Gothic Book</vt:lpstr>
      <vt:lpstr>Perpetua</vt:lpstr>
      <vt:lpstr>Times New Roman</vt:lpstr>
      <vt:lpstr>Wingdings 2</vt:lpstr>
      <vt:lpstr>Справедливость</vt:lpstr>
      <vt:lpstr>Диаграмма</vt:lpstr>
      <vt:lpstr>МКОУ «Артыкская средняя общеобразовательная школа» (дошкольная группа)</vt:lpstr>
      <vt:lpstr>             Введение </vt:lpstr>
      <vt:lpstr>Актуальность исследования </vt:lpstr>
      <vt:lpstr>Презентация PowerPoint</vt:lpstr>
      <vt:lpstr>Презентация PowerPoint</vt:lpstr>
      <vt:lpstr>Подготовительный этап          Что такое газированная вода?  </vt:lpstr>
      <vt:lpstr>Что думают о газирововке?</vt:lpstr>
      <vt:lpstr>Итак, начнём...</vt:lpstr>
      <vt:lpstr>Основной этап. Проведение опытов</vt:lpstr>
      <vt:lpstr>Опыт №2.  Много ли в газировке сахара</vt:lpstr>
      <vt:lpstr>Опыт №3 Какие в газировке красители?</vt:lpstr>
      <vt:lpstr>         Опыт №4 Как влияет газировка на зубы, кости и ногти?</vt:lpstr>
      <vt:lpstr>       Опыт №5 Как газировка влияет на желудок?</vt:lpstr>
      <vt:lpstr>    Опыт №6 Как газировка влияет на железные ржавые болтики?</vt:lpstr>
      <vt:lpstr>Вывод: газированные напитки –  вредно для здоровья!</vt:lpstr>
      <vt:lpstr>                                       Заключительный этап С родителями нарисовали листовки о вредных напитках и раздали взрослым </vt:lpstr>
      <vt:lpstr>Ольга Александровна показала, как можно сделать натуральный напиток из лесных ягод </vt:lpstr>
      <vt:lpstr>Научились делать натуральный, домашний сок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Березонька</cp:lastModifiedBy>
  <cp:revision>39</cp:revision>
  <dcterms:created xsi:type="dcterms:W3CDTF">2018-02-23T15:26:00Z</dcterms:created>
  <dcterms:modified xsi:type="dcterms:W3CDTF">2022-12-06T05:05:26Z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474BF986D007498AA79700D271962763</vt:lpwstr>
  </property>
  <property fmtid="{D5CDD505-2E9C-101B-9397-08002B2CF9AE}" pid="3" name="KSOProductBuildVer">
    <vt:lpwstr>1049-11.2.0.11380</vt:lpwstr>
  </property>
</Properties>
</file>