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32" r:id="rId3"/>
    <p:sldId id="334" r:id="rId4"/>
    <p:sldId id="337" r:id="rId5"/>
    <p:sldId id="338" r:id="rId6"/>
    <p:sldId id="341" r:id="rId7"/>
    <p:sldId id="342" r:id="rId8"/>
    <p:sldId id="396" r:id="rId9"/>
    <p:sldId id="344" r:id="rId10"/>
    <p:sldId id="345" r:id="rId11"/>
    <p:sldId id="361" r:id="rId12"/>
    <p:sldId id="348" r:id="rId13"/>
    <p:sldId id="349" r:id="rId14"/>
    <p:sldId id="350" r:id="rId15"/>
    <p:sldId id="351" r:id="rId16"/>
    <p:sldId id="362" r:id="rId17"/>
    <p:sldId id="354" r:id="rId18"/>
    <p:sldId id="35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A8FD2D-9B15-4A8A-B908-5AD131EF3998}">
          <p14:sldIdLst>
            <p14:sldId id="256"/>
          </p14:sldIdLst>
        </p14:section>
        <p14:section name="Раздел без заголовка" id="{099368B0-8CF5-42F5-9B8F-36DF4273C32E}">
          <p14:sldIdLst>
            <p14:sldId id="332"/>
            <p14:sldId id="334"/>
            <p14:sldId id="337"/>
            <p14:sldId id="338"/>
            <p14:sldId id="341"/>
            <p14:sldId id="342"/>
            <p14:sldId id="396"/>
            <p14:sldId id="344"/>
            <p14:sldId id="345"/>
            <p14:sldId id="361"/>
            <p14:sldId id="348"/>
            <p14:sldId id="349"/>
            <p14:sldId id="350"/>
            <p14:sldId id="351"/>
            <p14:sldId id="362"/>
            <p14:sldId id="354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81E1DF"/>
    <a:srgbClr val="33CC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F711D-6736-47E6-B496-35371CB86DDE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107EA-E47D-4117-8E14-04ECAB4C8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67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79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9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4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20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84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1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4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0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B389-EA89-400F-B2CA-3D70847042A4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E0E1-3791-4AF4-A1BF-5CC40C65AA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6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0220"/>
          <a:stretch/>
        </p:blipFill>
        <p:spPr>
          <a:xfrm>
            <a:off x="0" y="10886"/>
            <a:ext cx="12192000" cy="6847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3416" y="155398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Развивающая предметно-пространственная среда ДОО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8408" y="294482"/>
            <a:ext cx="9491472" cy="15068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 smtClean="0"/>
              <a:t>Муниципальное бюджетное дошкольное образовательное учреждение «</a:t>
            </a:r>
            <a:r>
              <a:rPr lang="ru-RU" sz="1800" b="1" dirty="0" err="1" smtClean="0"/>
              <a:t>Усть-Нерский</a:t>
            </a:r>
            <a:r>
              <a:rPr lang="ru-RU" sz="1800" b="1" dirty="0" smtClean="0"/>
              <a:t> детский сад общеразвивающего вида с приоритетным осуществлением деятельности по физическому развитию детей №36 «Березка»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25880" y="420054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Усть-Нера, 2022 год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105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325" b="32971"/>
          <a:stretch/>
        </p:blipFill>
        <p:spPr>
          <a:xfrm>
            <a:off x="1" y="0"/>
            <a:ext cx="12192000" cy="683569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54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сюжетно-ролевых игр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Социально-коммуникативное развитие 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66" y="3775015"/>
            <a:ext cx="3737667" cy="2803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9" y="3775015"/>
            <a:ext cx="3737666" cy="280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24" y="3772865"/>
            <a:ext cx="3740533" cy="2805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0484" y="1859340"/>
            <a:ext cx="10951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 smtClean="0"/>
              <a:t>В центре сюжетно </a:t>
            </a:r>
            <a:r>
              <a:rPr lang="ru-RU" sz="1600" dirty="0"/>
              <a:t>– ролевых </a:t>
            </a:r>
            <a:r>
              <a:rPr lang="ru-RU" sz="1600" dirty="0" smtClean="0"/>
              <a:t>игр </a:t>
            </a:r>
            <a:r>
              <a:rPr lang="ru-RU" sz="1600" dirty="0"/>
              <a:t>оборудование и пособия размещены таким образом, чтобы дети могли легко подбирать игрушки, комбинировать их «под свои игровые творческие замыслы». В связи с тем, что игровые замыслы детей 5-7 лет весьма разнообразны, вся игровая стационарная мебель используется многофункционально для различных сюжетно-ролевых игр. В подготовительной группе игровой материал помещается в коробки с условными обозначениями, дети по своему желанию выбирают сюжет будущей игры, и переносят игровой материал в удобную для них зону группы для свободного построения игрового 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val="17302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547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сюжетно-ролевых игр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Социально-коммуникативное развитие 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46" y="3756408"/>
            <a:ext cx="3581031" cy="2685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6" y="3756408"/>
            <a:ext cx="3589241" cy="2691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05" y="318496"/>
            <a:ext cx="2419393" cy="32258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93" y="3756409"/>
            <a:ext cx="3581031" cy="26857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490" y="324961"/>
            <a:ext cx="2421433" cy="32202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0434" y="177093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dirty="0">
                <a:solidFill>
                  <a:srgbClr val="212529"/>
                </a:solidFill>
              </a:rPr>
              <a:t>Универсальные игровые макеты располагаются в местах, легкодоступных детям. Макеты переносные (чтобы играть на столе, на полу, в любом удобном для ребенка месте). Тематические наборы мелких фигурок-персонажей размещается в коробках, поблизости от макетов (так, чтобы универсальный макет мог быть легко и быстро «населен», по желанию играющих).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730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656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«Уголок природы»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35" y="965653"/>
            <a:ext cx="4149328" cy="5532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342" r="50668" b="16577"/>
          <a:stretch/>
        </p:blipFill>
        <p:spPr>
          <a:xfrm>
            <a:off x="716161" y="4143656"/>
            <a:ext cx="2706461" cy="2346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3" t="55955" r="5826" b="11964"/>
          <a:stretch/>
        </p:blipFill>
        <p:spPr>
          <a:xfrm>
            <a:off x="4033837" y="4166803"/>
            <a:ext cx="2706461" cy="23466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600" y="161225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dirty="0" smtClean="0">
                <a:solidFill>
                  <a:srgbClr val="111111"/>
                </a:solidFill>
              </a:rPr>
              <a:t>«Уголок природы»</a:t>
            </a:r>
            <a:r>
              <a:rPr lang="ru-RU" sz="1600" dirty="0">
                <a:solidFill>
                  <a:srgbClr val="111111"/>
                </a:solidFill>
              </a:rPr>
              <a:t> расположен непосредственно у окна. Здесь созданы условия для обогащения представлений детей о многообразии природного мира, воспитания любви к природе и бережного отношения к ней</a:t>
            </a:r>
            <a:r>
              <a:rPr lang="ru-RU" sz="1600" dirty="0" smtClean="0">
                <a:solidFill>
                  <a:srgbClr val="111111"/>
                </a:solidFill>
              </a:rPr>
              <a:t>.</a:t>
            </a:r>
            <a:r>
              <a:rPr lang="ru-RU" sz="1600" dirty="0"/>
              <a:t> В </a:t>
            </a:r>
            <a:r>
              <a:rPr lang="ru-RU" sz="1600" dirty="0" smtClean="0"/>
              <a:t>уголке</a:t>
            </a:r>
            <a:r>
              <a:rPr lang="ru-RU" sz="1600" dirty="0"/>
              <a:t> сосредоточены все необходимые иллюстративные, макетные, плакатные материалы о природе, способствующие формированию у детей системы представлений о мире природы, разнообразии растений и животных, сезонных изменениях в природе, позитивном содействии человека на природное окружение в целях сохранения и приумножения природного достояния.</a:t>
            </a:r>
          </a:p>
        </p:txBody>
      </p:sp>
    </p:spTree>
    <p:extLst>
      <p:ext uri="{BB962C8B-B14F-4D97-AF65-F5344CB8AC3E}">
        <p14:creationId xmlns:p14="http://schemas.microsoft.com/office/powerpoint/2010/main" val="1065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11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сенсорно-математического развития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10070"/>
          <a:stretch/>
        </p:blipFill>
        <p:spPr>
          <a:xfrm>
            <a:off x="7295919" y="339973"/>
            <a:ext cx="4455572" cy="6345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92" y="4657514"/>
            <a:ext cx="2638879" cy="1979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52" y="1749464"/>
            <a:ext cx="2633436" cy="1975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3" b="15206"/>
          <a:stretch/>
        </p:blipFill>
        <p:spPr>
          <a:xfrm>
            <a:off x="424543" y="4667874"/>
            <a:ext cx="3561814" cy="19712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3915" y="1714266"/>
            <a:ext cx="39697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В группе специальное место выделено для игротеки. Это настольно- печатные, дидактические </a:t>
            </a:r>
            <a:r>
              <a:rPr lang="ru-RU" sz="1600" dirty="0" smtClean="0"/>
              <a:t>игры</a:t>
            </a:r>
            <a:endParaRPr lang="ru-RU" sz="1600" dirty="0"/>
          </a:p>
          <a:p>
            <a:pPr indent="457200" algn="just"/>
            <a:r>
              <a:rPr lang="ru-RU" sz="1600" dirty="0"/>
              <a:t>Игр с правилами огромное многообразие, это и лото, и домино, и маршрутные игры («</a:t>
            </a:r>
            <a:r>
              <a:rPr lang="ru-RU" sz="1600" dirty="0" err="1"/>
              <a:t>ходилки</a:t>
            </a:r>
            <a:r>
              <a:rPr lang="ru-RU" sz="1600" dirty="0"/>
              <a:t>»). Главный принцип отбора — игры должны быть интересными для детей, носить соревновательный характер, вызывать желание играть и без участия взрослого.</a:t>
            </a:r>
          </a:p>
        </p:txBody>
      </p:sp>
    </p:spTree>
    <p:extLst>
      <p:ext uri="{BB962C8B-B14F-4D97-AF65-F5344CB8AC3E}">
        <p14:creationId xmlns:p14="http://schemas.microsoft.com/office/powerpoint/2010/main" val="37552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132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конструктивной деятельности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2" y="566061"/>
            <a:ext cx="4343396" cy="5791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17" y="3284763"/>
            <a:ext cx="4114798" cy="30860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3914" y="1345285"/>
            <a:ext cx="63354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«Строительный» (конструктивный) </a:t>
            </a:r>
            <a:r>
              <a:rPr lang="ru-RU" sz="1600" dirty="0" smtClean="0"/>
              <a:t>центр</a:t>
            </a:r>
            <a:r>
              <a:rPr lang="ru-RU" sz="1600" dirty="0"/>
              <a:t>, хоть и сосредоточен на одном месте и занимает немного пространства, он достаточно мобилен. Практичность его состоит в том, что с содержанием строительного уголка (конструктор различного вида, крупный и мелкий деревянный конструктор) можно перемещаться в любое место группы и организовывать данную деятельность как с подгруппой детей, так и индивидуально. </a:t>
            </a:r>
          </a:p>
        </p:txBody>
      </p:sp>
    </p:spTree>
    <p:extLst>
      <p:ext uri="{BB962C8B-B14F-4D97-AF65-F5344CB8AC3E}">
        <p14:creationId xmlns:p14="http://schemas.microsoft.com/office/powerpoint/2010/main" val="6055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11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экспериментирования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" b="12905"/>
          <a:stretch/>
        </p:blipFill>
        <p:spPr>
          <a:xfrm>
            <a:off x="7201353" y="208215"/>
            <a:ext cx="4756755" cy="2971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629" y="1714180"/>
            <a:ext cx="6836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Здесь размещены материалы для проведения экспериментов: лупы, ёмкости, мерные стаканчики, тарелочки, палочки, трубочки, поднос, совочки, лейки, песок, глина, камни, деревянные брусочки и многое другое. В уголке есть картотеки опытов с водой, песком, воздухом.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30317" r="29405" b="5873"/>
          <a:stretch/>
        </p:blipFill>
        <p:spPr>
          <a:xfrm>
            <a:off x="330030" y="3418956"/>
            <a:ext cx="2380514" cy="3210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17779" r="18453" b="14920"/>
          <a:stretch/>
        </p:blipFill>
        <p:spPr>
          <a:xfrm>
            <a:off x="3433043" y="3391280"/>
            <a:ext cx="4267199" cy="32193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26984" r="22857" b="6825"/>
          <a:stretch/>
        </p:blipFill>
        <p:spPr>
          <a:xfrm>
            <a:off x="8444516" y="3394330"/>
            <a:ext cx="3532566" cy="32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11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продуктивной деятельности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Художественно-эстетическое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40" y="3838735"/>
            <a:ext cx="3473106" cy="2604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1" y="3838735"/>
            <a:ext cx="3473106" cy="2604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9398"/>
          <a:stretch/>
        </p:blipFill>
        <p:spPr>
          <a:xfrm>
            <a:off x="6694714" y="332807"/>
            <a:ext cx="5127173" cy="3292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0" y="3862873"/>
            <a:ext cx="3473107" cy="26048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8180" y="150357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1600" dirty="0"/>
              <a:t>В рабочей зоне находится материал и оборудование для художественно-творческой деятельности: рисования, лепки и аппликации (бумага, картон, трафареты, краски, кисти, клей, карандаши, салфетки, ножницы, раскраски, глина, пластилин, дидактические игры  и т. п.). Большинство из перечисленных материалов помещается в специально отведенный шкаф. По желанию ребенок может воспользоваться необходимым для воплощения своих творческих замыслов, фантазии. К данному центру имеется свободный доступ.</a:t>
            </a:r>
          </a:p>
        </p:txBody>
      </p:sp>
    </p:spTree>
    <p:extLst>
      <p:ext uri="{BB962C8B-B14F-4D97-AF65-F5344CB8AC3E}">
        <p14:creationId xmlns:p14="http://schemas.microsoft.com/office/powerpoint/2010/main" val="174774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241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театрализованной деятельности 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Художественно-эстетическое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12" y="3911910"/>
            <a:ext cx="3737666" cy="280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12" y="469781"/>
            <a:ext cx="3746249" cy="2809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54" y="3911910"/>
            <a:ext cx="4110412" cy="2803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51" y="1730524"/>
            <a:ext cx="3316801" cy="49783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80125" y="1218406"/>
            <a:ext cx="43826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«Музыкально - театрализованный» </a:t>
            </a:r>
            <a:r>
              <a:rPr lang="ru-RU" sz="1600" dirty="0" smtClean="0"/>
              <a:t>центр </a:t>
            </a:r>
            <a:r>
              <a:rPr lang="ru-RU" sz="1600" dirty="0"/>
              <a:t>- это важный объект развивающей среды, поскольку именно театрализованная деятельность помогает сплотить группу, объединить детей интересной идеей. В театре дошкольники раскрываются, демонстрируя неожиданные грани своего характера. Здесь размещаются ширма, различные виды театров. Дети - большие артисты, поэтому с радостью участвуют в постановках и с удовольствием выступают в роли зрителей. </a:t>
            </a:r>
          </a:p>
        </p:txBody>
      </p:sp>
    </p:spTree>
    <p:extLst>
      <p:ext uri="{BB962C8B-B14F-4D97-AF65-F5344CB8AC3E}">
        <p14:creationId xmlns:p14="http://schemas.microsoft.com/office/powerpoint/2010/main" val="37424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7152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книги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7620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Речевое развитие 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65" y="715282"/>
            <a:ext cx="3967843" cy="5290457"/>
          </a:xfrm>
          <a:prstGeom prst="rect">
            <a:avLst/>
          </a:prstGeom>
        </p:spPr>
      </p:pic>
      <p:pic>
        <p:nvPicPr>
          <p:cNvPr id="5122" name="Picture 2" descr="https://s3-eu-west-1.amazonaws.com/ke-static/ds7-vzm/events/17a7862406f8af9b2e8236d01a00e17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60952" r="29184" b="190"/>
          <a:stretch/>
        </p:blipFill>
        <p:spPr bwMode="auto">
          <a:xfrm>
            <a:off x="3995057" y="695819"/>
            <a:ext cx="3472543" cy="24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3-eu-west-1.amazonaws.com/ke-static/ds7-vzm/events/17a7862406f8af9b2e8236d01a00e17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 t="25453" r="31652" b="35689"/>
          <a:stretch/>
        </p:blipFill>
        <p:spPr bwMode="auto">
          <a:xfrm>
            <a:off x="3995057" y="3519554"/>
            <a:ext cx="3472543" cy="244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7327" y="1749839"/>
            <a:ext cx="33228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Содержание книжного уголка соответствует возрастным особенностям детей данного возраста, реализуемой в дошкольном учреждении образовательной программе. В нем находятся книги с художественными произведениями детских писателей, сказками и иные литературные формы по тематике недели. Главный принцип подбора книгоиздательской продукции – минимум текста – максимум иллюстраций.</a:t>
            </a:r>
          </a:p>
        </p:txBody>
      </p:sp>
    </p:spTree>
    <p:extLst>
      <p:ext uri="{BB962C8B-B14F-4D97-AF65-F5344CB8AC3E}">
        <p14:creationId xmlns:p14="http://schemas.microsoft.com/office/powerpoint/2010/main" val="18636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Старшая группа (5-6 лет) 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4"/>
          <a:stretch/>
        </p:blipFill>
        <p:spPr>
          <a:xfrm>
            <a:off x="3008487" y="2556887"/>
            <a:ext cx="6175023" cy="3620076"/>
          </a:xfrm>
          <a:prstGeom prst="rect">
            <a:avLst/>
          </a:prstGeom>
          <a:ln w="127000" cap="sq">
            <a:solidFill>
              <a:srgbClr val="FFCCC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35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329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сюжетно-ролевых игр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Социально-коммуникативное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2" y="312573"/>
            <a:ext cx="2109107" cy="2812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32" y="3280413"/>
            <a:ext cx="4427764" cy="3320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377" y="312574"/>
            <a:ext cx="2109106" cy="28121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94608" y="186015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 smtClean="0"/>
              <a:t>Центр расположен </a:t>
            </a:r>
            <a:r>
              <a:rPr lang="ru-RU" dirty="0"/>
              <a:t>в </a:t>
            </a:r>
            <a:r>
              <a:rPr lang="ru-RU" dirty="0" smtClean="0"/>
              <a:t>группе, </a:t>
            </a:r>
            <a:r>
              <a:rPr lang="ru-RU" dirty="0"/>
              <a:t>пространство для с/р игр, </a:t>
            </a:r>
            <a:r>
              <a:rPr lang="ru-RU" dirty="0" smtClean="0"/>
              <a:t>определено </a:t>
            </a:r>
            <a:r>
              <a:rPr lang="ru-RU" dirty="0"/>
              <a:t>и имеет границы, которые препятствуют детям, не занятым в игре, вбегать в эту зону и прерывать игру, и в то же время у других детей при желании есть возможность присоединиться.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/>
              <a:t>Здесь есть картотека с/р игр, имеются необходимые атрибуты и оборудования для </a:t>
            </a:r>
            <a:r>
              <a:rPr lang="ru-RU" dirty="0" smtClean="0"/>
              <a:t>10 </a:t>
            </a:r>
            <a:r>
              <a:rPr lang="ru-RU" dirty="0"/>
              <a:t>сюжетно-ролевых игр, подобраны тематические коллекции игрушек, имеются наборы детской мебели, комплекты постельного белья, кукольная одежда по сезонам, куклы разных размеров. Также имеются предметы заместители, предметы </a:t>
            </a:r>
            <a:r>
              <a:rPr lang="ru-RU" dirty="0" err="1"/>
              <a:t>ряжения</a:t>
            </a:r>
            <a:r>
              <a:rPr lang="ru-RU" dirty="0"/>
              <a:t>, телефоны детские, мягкие и резиновые игрушки.</a:t>
            </a:r>
          </a:p>
        </p:txBody>
      </p:sp>
    </p:spTree>
    <p:extLst>
      <p:ext uri="{BB962C8B-B14F-4D97-AF65-F5344CB8AC3E}">
        <p14:creationId xmlns:p14="http://schemas.microsoft.com/office/powerpoint/2010/main" val="11273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11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сенсорно-математического развития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 indent="457200"/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31" y="309401"/>
            <a:ext cx="3979549" cy="2984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28" y="3537857"/>
            <a:ext cx="3963452" cy="29725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255" y="1776240"/>
            <a:ext cx="69342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Центр содержит материалы и игры для развития тактильных ощущений, мелкой моторики. Это различного вида шнуровки, застёжки, прищепки, пуговицы, бусы, лабиринты, счёты, конструкторы из мелких деталей, логические игры, </a:t>
            </a:r>
            <a:r>
              <a:rPr lang="ru-RU" sz="1600" dirty="0" smtClean="0"/>
              <a:t>настольные игры, дидактические игры.</a:t>
            </a:r>
          </a:p>
          <a:p>
            <a:pPr indent="457200" algn="just"/>
            <a:r>
              <a:rPr lang="ru-RU" sz="1600" dirty="0"/>
              <a:t> находятся</a:t>
            </a:r>
            <a:r>
              <a:rPr lang="ru-RU" sz="1600" dirty="0" smtClean="0"/>
              <a:t>:</a:t>
            </a:r>
            <a:endParaRPr lang="ru-RU" sz="1600" dirty="0"/>
          </a:p>
          <a:p>
            <a:pPr indent="457200" algn="just"/>
            <a:r>
              <a:rPr lang="ru-RU" sz="1600" dirty="0"/>
              <a:t>- Цифры от 1 до </a:t>
            </a:r>
            <a:r>
              <a:rPr lang="ru-RU" sz="1600" dirty="0" smtClean="0"/>
              <a:t>10</a:t>
            </a:r>
            <a:endParaRPr lang="ru-RU" sz="1600" dirty="0"/>
          </a:p>
          <a:p>
            <a:pPr indent="457200" algn="just"/>
            <a:r>
              <a:rPr lang="ru-RU" sz="1600" dirty="0"/>
              <a:t>- геометрические фигуры и формы (шары разных размеров, кубики, конусы, призмы и др</a:t>
            </a:r>
            <a:r>
              <a:rPr lang="ru-RU" sz="1600" dirty="0" smtClean="0"/>
              <a:t>.)</a:t>
            </a:r>
            <a:endParaRPr lang="ru-RU" sz="1600" dirty="0"/>
          </a:p>
          <a:p>
            <a:pPr indent="457200" algn="just"/>
            <a:r>
              <a:rPr lang="ru-RU" sz="1600" dirty="0"/>
              <a:t>- Картотека математических </a:t>
            </a:r>
            <a:r>
              <a:rPr lang="ru-RU" sz="1600" dirty="0" smtClean="0"/>
              <a:t>игр</a:t>
            </a:r>
            <a:endParaRPr lang="ru-RU" sz="1600" dirty="0"/>
          </a:p>
          <a:p>
            <a:pPr indent="457200" algn="just"/>
            <a:r>
              <a:rPr lang="ru-RU" sz="1600" dirty="0"/>
              <a:t>Цифры разных видов и комплекты цифр и математических знаков на каждого ребенка, счетный материал (морковки по 10 шт. на каждого ребенка, зайчики, листья, бабочки, флажки и др</a:t>
            </a:r>
            <a:r>
              <a:rPr lang="ru-RU" sz="1600" dirty="0" smtClean="0"/>
              <a:t>.)</a:t>
            </a:r>
            <a:endParaRPr lang="ru-RU" sz="1600" dirty="0"/>
          </a:p>
          <a:p>
            <a:pPr indent="457200" algn="just"/>
            <a:r>
              <a:rPr lang="ru-RU" sz="1600" dirty="0"/>
              <a:t>А также логико-математические игры, рабочие тетради по математике.</a:t>
            </a:r>
          </a:p>
          <a:p>
            <a:pPr indent="457200" algn="just"/>
            <a:r>
              <a:rPr lang="ru-RU" sz="1600" dirty="0" smtClean="0"/>
              <a:t>Настольные </a:t>
            </a:r>
            <a:r>
              <a:rPr lang="ru-RU" sz="1600" dirty="0"/>
              <a:t>игры: «Домино», «Лото», «Шашки», «Ассоциации», «</a:t>
            </a:r>
            <a:r>
              <a:rPr lang="ru-RU" sz="1600" dirty="0" err="1"/>
              <a:t>Танграммы</a:t>
            </a:r>
            <a:r>
              <a:rPr lang="ru-RU" sz="1600" dirty="0"/>
              <a:t>», «Весёлый счет», «Найди похожий предмет», «Подбери предмет», «От 0 до 10» и </a:t>
            </a:r>
            <a:r>
              <a:rPr lang="ru-RU" sz="1600" dirty="0" err="1"/>
              <a:t>т.д</a:t>
            </a:r>
            <a:endParaRPr lang="ru-RU" sz="1600" dirty="0"/>
          </a:p>
          <a:p>
            <a:pPr indent="457200" algn="just"/>
            <a:r>
              <a:rPr lang="ru-RU" sz="1600" dirty="0"/>
              <a:t>Г</a:t>
            </a:r>
            <a:r>
              <a:rPr lang="ru-RU" sz="1600" dirty="0" smtClean="0"/>
              <a:t>оловоломки</a:t>
            </a:r>
            <a:r>
              <a:rPr lang="ru-RU" sz="1600" dirty="0"/>
              <a:t>, лабиринты, разрезные картинки, схемы, модели</a:t>
            </a:r>
          </a:p>
        </p:txBody>
      </p:sp>
    </p:spTree>
    <p:extLst>
      <p:ext uri="{BB962C8B-B14F-4D97-AF65-F5344CB8AC3E}">
        <p14:creationId xmlns:p14="http://schemas.microsoft.com/office/powerpoint/2010/main" val="41223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132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конструктивной деятельности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Познавательное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64" y="495300"/>
            <a:ext cx="4400550" cy="5867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4914" y="1442000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dirty="0"/>
              <a:t>В центре строительства дети играют как вместе, так и порознь, используя элементы конструкторов разной величины и формы. Освоение конструирования проходит ряд этапов – от простого перетаскивания блоков к созданию и обыгрыванию сложных построек.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/>
              <a:t>В центре развиваем у детей способность различать и называть строительные детали (куб, кирпичик, пластина, брусок). Учим использовать их с учетом конструктивных свойств (устойчивость, форма, величина).</a:t>
            </a:r>
          </a:p>
          <a:p>
            <a:pPr indent="457200" algn="just"/>
            <a:endParaRPr lang="ru-RU" dirty="0"/>
          </a:p>
          <a:p>
            <a:pPr indent="457200" algn="just"/>
            <a:r>
              <a:rPr lang="ru-RU" dirty="0"/>
              <a:t>Игры развертываются на ковровой </a:t>
            </a:r>
            <a:r>
              <a:rPr lang="ru-RU" dirty="0" smtClean="0"/>
              <a:t>дорожке, дети </a:t>
            </a:r>
            <a:r>
              <a:rPr lang="ru-RU" dirty="0"/>
              <a:t>играют как вместе, так и порознь, используя элементы (блоки) конструкторов разной величины и формы. Разные виды строительного материала: кубы, кубики разных размеров, цилиндры пластмассовые, пластины, бруски.</a:t>
            </a:r>
          </a:p>
        </p:txBody>
      </p:sp>
    </p:spTree>
    <p:extLst>
      <p:ext uri="{BB962C8B-B14F-4D97-AF65-F5344CB8AC3E}">
        <p14:creationId xmlns:p14="http://schemas.microsoft.com/office/powerpoint/2010/main" val="12601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7152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книги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7620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Речевое развитие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30779"/>
            <a:ext cx="5736770" cy="43025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8472" y="1742633"/>
            <a:ext cx="53666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В</a:t>
            </a:r>
            <a:r>
              <a:rPr lang="ru-RU" dirty="0"/>
              <a:t> </a:t>
            </a:r>
            <a:r>
              <a:rPr lang="ru-RU" sz="1600" dirty="0"/>
              <a:t>группе имеется книжный уголок, стеллаж для книг, в котором еженедельно меняются книги по темам;</a:t>
            </a:r>
          </a:p>
          <a:p>
            <a:pPr indent="457200" algn="just"/>
            <a:endParaRPr lang="ru-RU" sz="1600" dirty="0"/>
          </a:p>
          <a:p>
            <a:pPr indent="457200" algn="just"/>
            <a:r>
              <a:rPr lang="ru-RU" sz="1600" dirty="0"/>
              <a:t>«Библиотека» по программе и любимые книги детей, энциклопедии и справочная литература, словари, книги из прошлого жизни людей, знакомящие с культурой русского народа, сказки, стихи великих поэтов, загадки, </a:t>
            </a:r>
            <a:r>
              <a:rPr lang="ru-RU" sz="1600" dirty="0" err="1"/>
              <a:t>потешки</a:t>
            </a:r>
            <a:r>
              <a:rPr lang="ru-RU" sz="1600" dirty="0"/>
              <a:t>, игры.</a:t>
            </a:r>
          </a:p>
          <a:p>
            <a:pPr indent="457200" algn="just"/>
            <a:endParaRPr lang="ru-RU" sz="1600" dirty="0"/>
          </a:p>
          <a:p>
            <a:pPr indent="457200" algn="just"/>
            <a:r>
              <a:rPr lang="ru-RU" sz="1600" dirty="0"/>
              <a:t>Имеются книжки-картинки, </a:t>
            </a:r>
            <a:r>
              <a:rPr lang="ru-RU" sz="1600" dirty="0" smtClean="0"/>
              <a:t>книжки-раскладушки, портреты </a:t>
            </a:r>
            <a:r>
              <a:rPr lang="ru-RU" sz="1600" dirty="0"/>
              <a:t>и биографии детских поэтов и писателей, фонотека сказок.</a:t>
            </a:r>
          </a:p>
          <a:p>
            <a:pPr indent="457200"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130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241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театрализации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Художественно-эстетическое развитие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95" y="293983"/>
            <a:ext cx="3954217" cy="2965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596" y="3565767"/>
            <a:ext cx="3954216" cy="2965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5" y="1613486"/>
            <a:ext cx="3688457" cy="49179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19827" y="1450027"/>
            <a:ext cx="377434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600" dirty="0"/>
              <a:t>Назначение театрального </a:t>
            </a:r>
            <a:r>
              <a:rPr lang="ru-RU" sz="1600" dirty="0" smtClean="0"/>
              <a:t>центра </a:t>
            </a:r>
            <a:r>
              <a:rPr lang="ru-RU" sz="1600" dirty="0"/>
              <a:t>— обеспечить условия для полноценной работы, связанной с театрализацией</a:t>
            </a:r>
            <a:r>
              <a:rPr lang="ru-RU" sz="1600" dirty="0" smtClean="0"/>
              <a:t>.</a:t>
            </a:r>
          </a:p>
          <a:p>
            <a:pPr indent="457200" algn="just"/>
            <a:r>
              <a:rPr lang="ru-RU" sz="1600" dirty="0"/>
              <a:t>В содержание работы по театрализованной деятельности входит</a:t>
            </a:r>
            <a:r>
              <a:rPr lang="ru-RU" sz="1600" dirty="0" smtClean="0"/>
              <a:t>:</a:t>
            </a:r>
            <a:endParaRPr lang="ru-RU" sz="1600" dirty="0"/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z="1600" dirty="0"/>
              <a:t>просмотр кукольных спектаклей и беседы по ним</a:t>
            </a:r>
            <a:r>
              <a:rPr lang="ru-RU" sz="1600" dirty="0" smtClean="0"/>
              <a:t>;</a:t>
            </a:r>
            <a:endParaRPr lang="ru-RU" sz="1600" dirty="0"/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z="1600" dirty="0"/>
              <a:t>игры-драматизации</a:t>
            </a:r>
            <a:r>
              <a:rPr lang="ru-RU" sz="1600" dirty="0" smtClean="0"/>
              <a:t>;</a:t>
            </a:r>
            <a:endParaRPr lang="ru-RU" sz="1600" dirty="0"/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z="1600" dirty="0"/>
              <a:t>подготовка и разыгрывание разных сказок, инсценировка стихотворений</a:t>
            </a:r>
            <a:r>
              <a:rPr lang="ru-RU" sz="1600" dirty="0" smtClean="0"/>
              <a:t>;</a:t>
            </a:r>
            <a:endParaRPr lang="ru-RU" sz="1600" dirty="0"/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z="1600" dirty="0"/>
              <a:t>упражнения по формированию выразительности исполнения (используя вербальные и невербальные средства выразительности</a:t>
            </a:r>
            <a:r>
              <a:rPr lang="ru-RU" sz="1600" dirty="0" smtClean="0"/>
              <a:t>);</a:t>
            </a:r>
            <a:endParaRPr lang="ru-RU" sz="1600" dirty="0"/>
          </a:p>
          <a:p>
            <a:pPr marL="285750" indent="457200" algn="just">
              <a:buFont typeface="Arial" panose="020B0604020202020204" pitchFamily="34" charset="0"/>
              <a:buChar char="•"/>
            </a:pPr>
            <a:r>
              <a:rPr lang="ru-RU" sz="1600" dirty="0"/>
              <a:t>литературные игры «Угадай название», «Угадай имя героя», «Вспомни и расскажи».</a:t>
            </a:r>
          </a:p>
        </p:txBody>
      </p:sp>
    </p:spTree>
    <p:extLst>
      <p:ext uri="{BB962C8B-B14F-4D97-AF65-F5344CB8AC3E}">
        <p14:creationId xmlns:p14="http://schemas.microsoft.com/office/powerpoint/2010/main" val="45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8241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smtClean="0"/>
              <a:t>Центр продуктивной деятельности </a:t>
            </a:r>
            <a:endParaRPr lang="ru-RU" u="sng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Художественно-эстетическое развитие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565" y="1114498"/>
            <a:ext cx="4016828" cy="5355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3" y="4047972"/>
            <a:ext cx="3229729" cy="2422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3" y="1398589"/>
            <a:ext cx="3229729" cy="242229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01693" y="1325563"/>
            <a:ext cx="38727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Этот центр выполняет разные функции, прежде всего, способствует развитию креативности, любознательности, инициативы у детей. Направлен на</a:t>
            </a:r>
            <a:r>
              <a:rPr lang="ru-RU" sz="1600" dirty="0" smtClean="0"/>
              <a:t>:</a:t>
            </a:r>
            <a:endParaRPr lang="ru-RU" sz="1600" dirty="0"/>
          </a:p>
          <a:p>
            <a:pPr algn="just"/>
            <a:r>
              <a:rPr lang="ru-RU" sz="1600" dirty="0"/>
              <a:t>- развитие навыков изобразительной и конструктивной деятельности: рисования, лепки, аппликации, конструирования из природного материала, бумаги, коробок и </a:t>
            </a:r>
            <a:r>
              <a:rPr lang="ru-RU" sz="1600" dirty="0" err="1"/>
              <a:t>т.д</a:t>
            </a:r>
            <a:r>
              <a:rPr lang="ru-RU" sz="1600" dirty="0" smtClean="0"/>
              <a:t>;</a:t>
            </a:r>
            <a:endParaRPr lang="ru-RU" sz="1600" dirty="0"/>
          </a:p>
          <a:p>
            <a:pPr algn="just"/>
            <a:r>
              <a:rPr lang="ru-RU" sz="1600" dirty="0" smtClean="0"/>
              <a:t>- </a:t>
            </a:r>
            <a:r>
              <a:rPr lang="ru-RU" sz="1600" dirty="0"/>
              <a:t>приобретение опыта координации руки и зрения</a:t>
            </a:r>
            <a:r>
              <a:rPr lang="ru-RU" sz="1600" dirty="0" smtClean="0"/>
              <a:t>;</a:t>
            </a:r>
            <a:endParaRPr lang="ru-RU" sz="1600" dirty="0"/>
          </a:p>
          <a:p>
            <a:pPr algn="just"/>
            <a:r>
              <a:rPr lang="ru-RU" sz="1600" dirty="0" smtClean="0"/>
              <a:t>- </a:t>
            </a:r>
            <a:r>
              <a:rPr lang="ru-RU" sz="1600" dirty="0"/>
              <a:t>формирование представлений о свойствах и качествах различных изобразительных материалов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dirty="0"/>
              <a:t>- знакомство с линией, цветом, формой и текстурой</a:t>
            </a:r>
            <a:r>
              <a:rPr lang="ru-RU" sz="1600" dirty="0" smtClean="0"/>
              <a:t>;</a:t>
            </a:r>
            <a:endParaRPr lang="ru-RU" sz="1600" dirty="0"/>
          </a:p>
          <a:p>
            <a:pPr algn="just"/>
            <a:r>
              <a:rPr lang="ru-RU" sz="1600" dirty="0"/>
              <a:t>- формирование представлений о разных жанрах художественного искусства: живопись, графика</a:t>
            </a:r>
            <a:r>
              <a:rPr lang="ru-RU" sz="1600" dirty="0" smtClean="0"/>
              <a:t>,</a:t>
            </a:r>
            <a:endParaRPr lang="ru-RU" sz="1600" dirty="0"/>
          </a:p>
          <a:p>
            <a:pPr algn="just"/>
            <a:r>
              <a:rPr lang="ru-RU" sz="1600" dirty="0"/>
              <a:t>- развитие восприятия произведений искусства, чувства гармонии и красоты, художественного </a:t>
            </a:r>
            <a:r>
              <a:rPr lang="ru-RU" sz="1600" dirty="0" smtClean="0"/>
              <a:t>вкуса.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269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Подготовительная группа (6-7 лет) 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предметно-пространственная среда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2"/>
          <a:stretch/>
        </p:blipFill>
        <p:spPr>
          <a:xfrm>
            <a:off x="3011697" y="2639307"/>
            <a:ext cx="6168604" cy="3557411"/>
          </a:xfrm>
          <a:prstGeom prst="rect">
            <a:avLst/>
          </a:prstGeom>
          <a:ln w="127000" cap="sq">
            <a:solidFill>
              <a:srgbClr val="FFCCC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5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1270</Words>
  <Application>Microsoft Office PowerPoint</Application>
  <PresentationFormat>Широкоэкранный</PresentationFormat>
  <Paragraphs>83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Развивающая предметно-пространственная среда ДОО</vt:lpstr>
      <vt:lpstr>Развивающая предметно-пространственная среда</vt:lpstr>
      <vt:lpstr>Социально-коммуникативное развитие </vt:lpstr>
      <vt:lpstr>Познавательное развитие </vt:lpstr>
      <vt:lpstr>Познавательное развитие </vt:lpstr>
      <vt:lpstr>Речевое развитие </vt:lpstr>
      <vt:lpstr>Художественно-эстетическое развитие</vt:lpstr>
      <vt:lpstr>Художественно-эстетическое развитие</vt:lpstr>
      <vt:lpstr>Развивающая предметно-пространственная среда</vt:lpstr>
      <vt:lpstr>Социально-коммуникативное развитие </vt:lpstr>
      <vt:lpstr>Социально-коммуникативное развитие </vt:lpstr>
      <vt:lpstr>Познавательное развитие </vt:lpstr>
      <vt:lpstr>Познавательное развитие </vt:lpstr>
      <vt:lpstr>Познавательное развитие </vt:lpstr>
      <vt:lpstr>Познавательное развитие </vt:lpstr>
      <vt:lpstr>Художественно-эстетическое развитие </vt:lpstr>
      <vt:lpstr>Художественно-эстетическое развитие </vt:lpstr>
      <vt:lpstr>Речевое развитие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Березонька</dc:creator>
  <cp:lastModifiedBy>Юлия</cp:lastModifiedBy>
  <cp:revision>113</cp:revision>
  <dcterms:created xsi:type="dcterms:W3CDTF">2022-03-17T01:02:56Z</dcterms:created>
  <dcterms:modified xsi:type="dcterms:W3CDTF">2022-03-29T06:24:16Z</dcterms:modified>
</cp:coreProperties>
</file>