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256" r:id="rId2"/>
    <p:sldId id="264" r:id="rId3"/>
    <p:sldId id="397" r:id="rId4"/>
    <p:sldId id="401" r:id="rId5"/>
    <p:sldId id="398" r:id="rId6"/>
    <p:sldId id="399" r:id="rId7"/>
    <p:sldId id="266" r:id="rId8"/>
    <p:sldId id="278" r:id="rId9"/>
    <p:sldId id="316" r:id="rId10"/>
    <p:sldId id="295" r:id="rId11"/>
    <p:sldId id="298" r:id="rId12"/>
    <p:sldId id="299" r:id="rId13"/>
    <p:sldId id="301" r:id="rId14"/>
    <p:sldId id="302" r:id="rId15"/>
    <p:sldId id="317" r:id="rId16"/>
    <p:sldId id="318" r:id="rId17"/>
    <p:sldId id="303" r:id="rId18"/>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Раздел по умолчанию" id="{6DA8FD2D-9B15-4A8A-B908-5AD131EF3998}">
          <p14:sldIdLst>
            <p14:sldId id="256"/>
            <p14:sldId id="264"/>
            <p14:sldId id="397"/>
            <p14:sldId id="401"/>
            <p14:sldId id="398"/>
            <p14:sldId id="399"/>
            <p14:sldId id="266"/>
            <p14:sldId id="278"/>
            <p14:sldId id="316"/>
            <p14:sldId id="295"/>
            <p14:sldId id="298"/>
            <p14:sldId id="299"/>
            <p14:sldId id="301"/>
            <p14:sldId id="302"/>
            <p14:sldId id="317"/>
            <p14:sldId id="318"/>
            <p14:sldId id="303"/>
          </p14:sldIdLst>
        </p14:section>
        <p14:section name="Раздел без заголовка" id="{099368B0-8CF5-42F5-9B8F-36DF4273C32E}">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CC"/>
    <a:srgbClr val="81E1DF"/>
    <a:srgbClr val="33CCCC"/>
    <a:srgbClr val="0099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115" autoAdjust="0"/>
    <p:restoredTop sz="94660"/>
  </p:normalViewPr>
  <p:slideViewPr>
    <p:cSldViewPr snapToGrid="0">
      <p:cViewPr varScale="1">
        <p:scale>
          <a:sx n="87" d="100"/>
          <a:sy n="87" d="100"/>
        </p:scale>
        <p:origin x="696"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2FF711D-6736-47E6-B496-35371CB86DDE}" type="datetimeFigureOut">
              <a:rPr lang="ru-RU" smtClean="0"/>
              <a:t>29.03.2022</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0F107EA-E47D-4117-8E14-04ECAB4C8F50}" type="slidenum">
              <a:rPr lang="ru-RU" smtClean="0"/>
              <a:t>‹#›</a:t>
            </a:fld>
            <a:endParaRPr lang="ru-RU"/>
          </a:p>
        </p:txBody>
      </p:sp>
    </p:spTree>
    <p:extLst>
      <p:ext uri="{BB962C8B-B14F-4D97-AF65-F5344CB8AC3E}">
        <p14:creationId xmlns:p14="http://schemas.microsoft.com/office/powerpoint/2010/main" val="4033177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C0F107EA-E47D-4117-8E14-04ECAB4C8F50}" type="slidenum">
              <a:rPr lang="ru-RU" smtClean="0"/>
              <a:t>16</a:t>
            </a:fld>
            <a:endParaRPr lang="ru-RU"/>
          </a:p>
        </p:txBody>
      </p:sp>
    </p:spTree>
    <p:extLst>
      <p:ext uri="{BB962C8B-B14F-4D97-AF65-F5344CB8AC3E}">
        <p14:creationId xmlns:p14="http://schemas.microsoft.com/office/powerpoint/2010/main" val="5143873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8714B389-EA89-400F-B2CA-3D70847042A4}" type="datetimeFigureOut">
              <a:rPr lang="ru-RU" smtClean="0"/>
              <a:t>29.03.2022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4BAE0E1-3791-4AF4-A1BF-5CC40C65AAD0}" type="slidenum">
              <a:rPr lang="ru-RU" smtClean="0"/>
              <a:t>‹#›</a:t>
            </a:fld>
            <a:endParaRPr lang="ru-RU"/>
          </a:p>
        </p:txBody>
      </p:sp>
    </p:spTree>
    <p:extLst>
      <p:ext uri="{BB962C8B-B14F-4D97-AF65-F5344CB8AC3E}">
        <p14:creationId xmlns:p14="http://schemas.microsoft.com/office/powerpoint/2010/main" val="31316709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8714B389-EA89-400F-B2CA-3D70847042A4}" type="datetimeFigureOut">
              <a:rPr lang="ru-RU" smtClean="0"/>
              <a:t>29.03.2022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4BAE0E1-3791-4AF4-A1BF-5CC40C65AAD0}" type="slidenum">
              <a:rPr lang="ru-RU" smtClean="0"/>
              <a:t>‹#›</a:t>
            </a:fld>
            <a:endParaRPr lang="ru-RU"/>
          </a:p>
        </p:txBody>
      </p:sp>
    </p:spTree>
    <p:extLst>
      <p:ext uri="{BB962C8B-B14F-4D97-AF65-F5344CB8AC3E}">
        <p14:creationId xmlns:p14="http://schemas.microsoft.com/office/powerpoint/2010/main" val="22237989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8714B389-EA89-400F-B2CA-3D70847042A4}" type="datetimeFigureOut">
              <a:rPr lang="ru-RU" smtClean="0"/>
              <a:t>29.03.2022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4BAE0E1-3791-4AF4-A1BF-5CC40C65AAD0}" type="slidenum">
              <a:rPr lang="ru-RU" smtClean="0"/>
              <a:t>‹#›</a:t>
            </a:fld>
            <a:endParaRPr lang="ru-RU"/>
          </a:p>
        </p:txBody>
      </p:sp>
    </p:spTree>
    <p:extLst>
      <p:ext uri="{BB962C8B-B14F-4D97-AF65-F5344CB8AC3E}">
        <p14:creationId xmlns:p14="http://schemas.microsoft.com/office/powerpoint/2010/main" val="42292974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8714B389-EA89-400F-B2CA-3D70847042A4}" type="datetimeFigureOut">
              <a:rPr lang="ru-RU" smtClean="0"/>
              <a:t>29.03.2022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4BAE0E1-3791-4AF4-A1BF-5CC40C65AAD0}" type="slidenum">
              <a:rPr lang="ru-RU" smtClean="0"/>
              <a:t>‹#›</a:t>
            </a:fld>
            <a:endParaRPr lang="ru-RU"/>
          </a:p>
        </p:txBody>
      </p:sp>
    </p:spTree>
    <p:extLst>
      <p:ext uri="{BB962C8B-B14F-4D97-AF65-F5344CB8AC3E}">
        <p14:creationId xmlns:p14="http://schemas.microsoft.com/office/powerpoint/2010/main" val="34885447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8714B389-EA89-400F-B2CA-3D70847042A4}" type="datetimeFigureOut">
              <a:rPr lang="ru-RU" smtClean="0"/>
              <a:t>29.03.2022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4BAE0E1-3791-4AF4-A1BF-5CC40C65AAD0}" type="slidenum">
              <a:rPr lang="ru-RU" smtClean="0"/>
              <a:t>‹#›</a:t>
            </a:fld>
            <a:endParaRPr lang="ru-RU"/>
          </a:p>
        </p:txBody>
      </p:sp>
    </p:spTree>
    <p:extLst>
      <p:ext uri="{BB962C8B-B14F-4D97-AF65-F5344CB8AC3E}">
        <p14:creationId xmlns:p14="http://schemas.microsoft.com/office/powerpoint/2010/main" val="32692073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8714B389-EA89-400F-B2CA-3D70847042A4}" type="datetimeFigureOut">
              <a:rPr lang="ru-RU" smtClean="0"/>
              <a:t>29.03.2022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24BAE0E1-3791-4AF4-A1BF-5CC40C65AAD0}" type="slidenum">
              <a:rPr lang="ru-RU" smtClean="0"/>
              <a:t>‹#›</a:t>
            </a:fld>
            <a:endParaRPr lang="ru-RU"/>
          </a:p>
        </p:txBody>
      </p:sp>
    </p:spTree>
    <p:extLst>
      <p:ext uri="{BB962C8B-B14F-4D97-AF65-F5344CB8AC3E}">
        <p14:creationId xmlns:p14="http://schemas.microsoft.com/office/powerpoint/2010/main" val="8908448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8714B389-EA89-400F-B2CA-3D70847042A4}" type="datetimeFigureOut">
              <a:rPr lang="ru-RU" smtClean="0"/>
              <a:t>29.03.2022</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24BAE0E1-3791-4AF4-A1BF-5CC40C65AAD0}" type="slidenum">
              <a:rPr lang="ru-RU" smtClean="0"/>
              <a:t>‹#›</a:t>
            </a:fld>
            <a:endParaRPr lang="ru-RU"/>
          </a:p>
        </p:txBody>
      </p:sp>
    </p:spTree>
    <p:extLst>
      <p:ext uri="{BB962C8B-B14F-4D97-AF65-F5344CB8AC3E}">
        <p14:creationId xmlns:p14="http://schemas.microsoft.com/office/powerpoint/2010/main" val="206749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8714B389-EA89-400F-B2CA-3D70847042A4}" type="datetimeFigureOut">
              <a:rPr lang="ru-RU" smtClean="0"/>
              <a:t>29.03.2022</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24BAE0E1-3791-4AF4-A1BF-5CC40C65AAD0}" type="slidenum">
              <a:rPr lang="ru-RU" smtClean="0"/>
              <a:t>‹#›</a:t>
            </a:fld>
            <a:endParaRPr lang="ru-RU"/>
          </a:p>
        </p:txBody>
      </p:sp>
    </p:spTree>
    <p:extLst>
      <p:ext uri="{BB962C8B-B14F-4D97-AF65-F5344CB8AC3E}">
        <p14:creationId xmlns:p14="http://schemas.microsoft.com/office/powerpoint/2010/main" val="10210142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8714B389-EA89-400F-B2CA-3D70847042A4}" type="datetimeFigureOut">
              <a:rPr lang="ru-RU" smtClean="0"/>
              <a:t>29.03.2022</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24BAE0E1-3791-4AF4-A1BF-5CC40C65AAD0}" type="slidenum">
              <a:rPr lang="ru-RU" smtClean="0"/>
              <a:t>‹#›</a:t>
            </a:fld>
            <a:endParaRPr lang="ru-RU"/>
          </a:p>
        </p:txBody>
      </p:sp>
    </p:spTree>
    <p:extLst>
      <p:ext uri="{BB962C8B-B14F-4D97-AF65-F5344CB8AC3E}">
        <p14:creationId xmlns:p14="http://schemas.microsoft.com/office/powerpoint/2010/main" val="18890408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8714B389-EA89-400F-B2CA-3D70847042A4}" type="datetimeFigureOut">
              <a:rPr lang="ru-RU" smtClean="0"/>
              <a:t>29.03.2022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24BAE0E1-3791-4AF4-A1BF-5CC40C65AAD0}" type="slidenum">
              <a:rPr lang="ru-RU" smtClean="0"/>
              <a:t>‹#›</a:t>
            </a:fld>
            <a:endParaRPr lang="ru-RU"/>
          </a:p>
        </p:txBody>
      </p:sp>
    </p:spTree>
    <p:extLst>
      <p:ext uri="{BB962C8B-B14F-4D97-AF65-F5344CB8AC3E}">
        <p14:creationId xmlns:p14="http://schemas.microsoft.com/office/powerpoint/2010/main" val="4185715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8714B389-EA89-400F-B2CA-3D70847042A4}" type="datetimeFigureOut">
              <a:rPr lang="ru-RU" smtClean="0"/>
              <a:t>29.03.2022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24BAE0E1-3791-4AF4-A1BF-5CC40C65AAD0}" type="slidenum">
              <a:rPr lang="ru-RU" smtClean="0"/>
              <a:t>‹#›</a:t>
            </a:fld>
            <a:endParaRPr lang="ru-RU"/>
          </a:p>
        </p:txBody>
      </p:sp>
    </p:spTree>
    <p:extLst>
      <p:ext uri="{BB962C8B-B14F-4D97-AF65-F5344CB8AC3E}">
        <p14:creationId xmlns:p14="http://schemas.microsoft.com/office/powerpoint/2010/main" val="20324023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14B389-EA89-400F-B2CA-3D70847042A4}" type="datetimeFigureOut">
              <a:rPr lang="ru-RU" smtClean="0"/>
              <a:t>29.03.2022</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BAE0E1-3791-4AF4-A1BF-5CC40C65AAD0}" type="slidenum">
              <a:rPr lang="ru-RU" smtClean="0"/>
              <a:t>‹#›</a:t>
            </a:fld>
            <a:endParaRPr lang="ru-RU"/>
          </a:p>
        </p:txBody>
      </p:sp>
    </p:spTree>
    <p:extLst>
      <p:ext uri="{BB962C8B-B14F-4D97-AF65-F5344CB8AC3E}">
        <p14:creationId xmlns:p14="http://schemas.microsoft.com/office/powerpoint/2010/main" val="15578666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26.jpeg"/></Relationships>
</file>

<file path=ppt/slides/_rels/slide1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image" Target="../media/image29.jpeg"/></Relationships>
</file>

<file path=ppt/slides/_rels/slide1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32.jpg"/></Relationships>
</file>

<file path=ppt/slides/_rels/slide1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35.jpeg"/><Relationship Id="rId4" Type="http://schemas.openxmlformats.org/officeDocument/2006/relationships/image" Target="../media/image34.jpg"/></Relationships>
</file>

<file path=ppt/slides/_rels/slide1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43.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1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46.jpeg"/><Relationship Id="rId4" Type="http://schemas.openxmlformats.org/officeDocument/2006/relationships/image" Target="../media/image45.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13.JPG"/><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rotWithShape="1">
          <a:blip r:embed="rId2"/>
          <a:srcRect b="10220"/>
          <a:stretch/>
        </p:blipFill>
        <p:spPr>
          <a:xfrm>
            <a:off x="0" y="10886"/>
            <a:ext cx="12192000" cy="6847114"/>
          </a:xfrm>
          <a:prstGeom prst="rect">
            <a:avLst/>
          </a:prstGeom>
        </p:spPr>
      </p:pic>
      <p:sp>
        <p:nvSpPr>
          <p:cNvPr id="2" name="Заголовок 1"/>
          <p:cNvSpPr>
            <a:spLocks noGrp="1"/>
          </p:cNvSpPr>
          <p:nvPr>
            <p:ph type="ctrTitle"/>
          </p:nvPr>
        </p:nvSpPr>
        <p:spPr>
          <a:xfrm>
            <a:off x="1423416" y="1553984"/>
            <a:ext cx="9144000" cy="2387600"/>
          </a:xfrm>
        </p:spPr>
        <p:txBody>
          <a:bodyPr>
            <a:normAutofit fontScale="90000"/>
          </a:bodyPr>
          <a:lstStyle/>
          <a:p>
            <a:r>
              <a:rPr lang="ru-RU" b="1" dirty="0" smtClean="0"/>
              <a:t>Развивающая предметно-пространственная среда ДОО</a:t>
            </a:r>
            <a:endParaRPr lang="ru-RU" b="1" dirty="0"/>
          </a:p>
        </p:txBody>
      </p:sp>
      <p:sp>
        <p:nvSpPr>
          <p:cNvPr id="3" name="Подзаголовок 2"/>
          <p:cNvSpPr>
            <a:spLocks noGrp="1"/>
          </p:cNvSpPr>
          <p:nvPr>
            <p:ph type="subTitle" idx="1"/>
          </p:nvPr>
        </p:nvSpPr>
        <p:spPr>
          <a:xfrm>
            <a:off x="978408" y="294482"/>
            <a:ext cx="9491472" cy="1506886"/>
          </a:xfrm>
        </p:spPr>
        <p:txBody>
          <a:bodyPr>
            <a:normAutofit/>
          </a:bodyPr>
          <a:lstStyle/>
          <a:p>
            <a:pPr>
              <a:lnSpc>
                <a:spcPct val="100000"/>
              </a:lnSpc>
            </a:pPr>
            <a:r>
              <a:rPr lang="ru-RU" sz="1800" b="1" dirty="0" smtClean="0"/>
              <a:t>Муниципальное бюджетное дошкольное образовательное учреждение «</a:t>
            </a:r>
            <a:r>
              <a:rPr lang="ru-RU" sz="1800" b="1" dirty="0" err="1" smtClean="0"/>
              <a:t>Усть-Нерский</a:t>
            </a:r>
            <a:r>
              <a:rPr lang="ru-RU" sz="1800" b="1" dirty="0" smtClean="0"/>
              <a:t> детский сад общеразвивающего вида с приоритетным осуществлением деятельности по физическому развитию детей №36 «Березка»</a:t>
            </a:r>
          </a:p>
          <a:p>
            <a:endParaRPr lang="ru-RU" dirty="0" smtClean="0"/>
          </a:p>
          <a:p>
            <a:endParaRPr lang="ru-RU" dirty="0"/>
          </a:p>
        </p:txBody>
      </p:sp>
      <p:sp>
        <p:nvSpPr>
          <p:cNvPr id="5" name="Заголовок 1"/>
          <p:cNvSpPr txBox="1">
            <a:spLocks/>
          </p:cNvSpPr>
          <p:nvPr/>
        </p:nvSpPr>
        <p:spPr>
          <a:xfrm>
            <a:off x="1325880" y="4200549"/>
            <a:ext cx="9144000" cy="2387600"/>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ru-RU" sz="2000" b="1" dirty="0" smtClean="0"/>
              <a:t>Усть-Нера, 2022 год</a:t>
            </a:r>
            <a:endParaRPr lang="ru-RU" sz="2000" b="1" dirty="0"/>
          </a:p>
        </p:txBody>
      </p:sp>
    </p:spTree>
    <p:extLst>
      <p:ext uri="{BB962C8B-B14F-4D97-AF65-F5344CB8AC3E}">
        <p14:creationId xmlns:p14="http://schemas.microsoft.com/office/powerpoint/2010/main" val="121057179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98601" y="0"/>
            <a:ext cx="12290601" cy="8602202"/>
          </a:xfrm>
          <a:prstGeom prst="rect">
            <a:avLst/>
          </a:prstGeom>
        </p:spPr>
      </p:pic>
      <p:pic>
        <p:nvPicPr>
          <p:cNvPr id="2" name="Объект 1"/>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553920" y="278400"/>
            <a:ext cx="6224405" cy="3047640"/>
          </a:xfrm>
        </p:spPr>
      </p:pic>
      <p:sp>
        <p:nvSpPr>
          <p:cNvPr id="5" name="Заголовок 1"/>
          <p:cNvSpPr>
            <a:spLocks noGrp="1"/>
          </p:cNvSpPr>
          <p:nvPr>
            <p:ph type="title"/>
          </p:nvPr>
        </p:nvSpPr>
        <p:spPr>
          <a:xfrm>
            <a:off x="0" y="0"/>
            <a:ext cx="10515600" cy="1325563"/>
          </a:xfrm>
        </p:spPr>
        <p:txBody>
          <a:bodyPr>
            <a:normAutofit/>
          </a:bodyPr>
          <a:lstStyle/>
          <a:p>
            <a:r>
              <a:rPr lang="ru-RU" sz="3200" b="1" dirty="0" smtClean="0"/>
              <a:t>Социально-коммуникативное развитие </a:t>
            </a:r>
            <a:endParaRPr lang="ru-RU" sz="3200" b="1" dirty="0"/>
          </a:p>
        </p:txBody>
      </p:sp>
      <p:pic>
        <p:nvPicPr>
          <p:cNvPr id="3" name="Рисунок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9211" y="3407229"/>
            <a:ext cx="5499772" cy="3093622"/>
          </a:xfrm>
          <a:prstGeom prst="rect">
            <a:avLst/>
          </a:prstGeom>
        </p:spPr>
      </p:pic>
      <p:sp>
        <p:nvSpPr>
          <p:cNvPr id="10" name="Объект 7"/>
          <p:cNvSpPr txBox="1">
            <a:spLocks/>
          </p:cNvSpPr>
          <p:nvPr/>
        </p:nvSpPr>
        <p:spPr>
          <a:xfrm>
            <a:off x="648802" y="1629682"/>
            <a:ext cx="4757057" cy="42703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ru-RU" u="sng" dirty="0" smtClean="0"/>
              <a:t>Центр сюжетно-ролевых игр </a:t>
            </a:r>
            <a:endParaRPr lang="ru-RU" u="sng" dirty="0"/>
          </a:p>
        </p:txBody>
      </p:sp>
      <p:sp>
        <p:nvSpPr>
          <p:cNvPr id="6" name="Прямоугольник 5"/>
          <p:cNvSpPr/>
          <p:nvPr/>
        </p:nvSpPr>
        <p:spPr>
          <a:xfrm>
            <a:off x="6074474" y="3839223"/>
            <a:ext cx="5632164" cy="2062103"/>
          </a:xfrm>
          <a:prstGeom prst="rect">
            <a:avLst/>
          </a:prstGeom>
        </p:spPr>
        <p:txBody>
          <a:bodyPr wrap="square">
            <a:spAutoFit/>
          </a:bodyPr>
          <a:lstStyle/>
          <a:p>
            <a:pPr lvl="0" indent="457200" algn="just"/>
            <a:r>
              <a:rPr lang="ru-RU" sz="1600" dirty="0" smtClean="0">
                <a:solidFill>
                  <a:srgbClr val="212529"/>
                </a:solidFill>
              </a:rPr>
              <a:t>Игровые </a:t>
            </a:r>
            <a:r>
              <a:rPr lang="ru-RU" sz="1600" dirty="0">
                <a:solidFill>
                  <a:srgbClr val="212529"/>
                </a:solidFill>
              </a:rPr>
              <a:t>материалы  для игры «Гараж» (машинки) размещаются в низких стеллажах, передвижных ящиках на колесиках, вдвигающихся в нижние открытые полки </a:t>
            </a:r>
            <a:r>
              <a:rPr lang="ru-RU" sz="1600" dirty="0" smtClean="0">
                <a:solidFill>
                  <a:srgbClr val="212529"/>
                </a:solidFill>
              </a:rPr>
              <a:t>шкафов. </a:t>
            </a:r>
            <a:r>
              <a:rPr lang="ru-RU" sz="1600" dirty="0">
                <a:solidFill>
                  <a:srgbClr val="212529"/>
                </a:solidFill>
              </a:rPr>
              <a:t>Все материалы, находятся в поле зрения,  и доступны детям</a:t>
            </a:r>
            <a:r>
              <a:rPr lang="ru-RU" sz="1600" dirty="0" smtClean="0">
                <a:solidFill>
                  <a:srgbClr val="212529"/>
                </a:solidFill>
              </a:rPr>
              <a:t>.</a:t>
            </a:r>
          </a:p>
          <a:p>
            <a:pPr lvl="0" indent="457200" algn="just"/>
            <a:r>
              <a:rPr lang="ru-RU" sz="1600" dirty="0" smtClean="0">
                <a:solidFill>
                  <a:srgbClr val="212529"/>
                </a:solidFill>
              </a:rPr>
              <a:t>В группе в наличии имеются куклы разного размера и изготовленные из разных материалов. Куклы размещаются на отдельном стеллаже, недалеко от сюжетно-ролевой игры «Семья».  </a:t>
            </a:r>
            <a:endParaRPr lang="ru-RU" sz="1600" dirty="0">
              <a:solidFill>
                <a:srgbClr val="212529"/>
              </a:solidFill>
            </a:endParaRPr>
          </a:p>
        </p:txBody>
      </p:sp>
    </p:spTree>
    <p:extLst>
      <p:ext uri="{BB962C8B-B14F-4D97-AF65-F5344CB8AC3E}">
        <p14:creationId xmlns:p14="http://schemas.microsoft.com/office/powerpoint/2010/main" val="31337593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98601" y="10015"/>
            <a:ext cx="12290601" cy="8602202"/>
          </a:xfrm>
          <a:prstGeom prst="rect">
            <a:avLst/>
          </a:prstGeom>
        </p:spPr>
      </p:pic>
      <p:sp>
        <p:nvSpPr>
          <p:cNvPr id="8" name="Объект 7"/>
          <p:cNvSpPr>
            <a:spLocks noGrp="1"/>
          </p:cNvSpPr>
          <p:nvPr>
            <p:ph idx="1"/>
          </p:nvPr>
        </p:nvSpPr>
        <p:spPr>
          <a:xfrm>
            <a:off x="13498" y="867569"/>
            <a:ext cx="10515600" cy="4351338"/>
          </a:xfrm>
        </p:spPr>
        <p:txBody>
          <a:bodyPr/>
          <a:lstStyle/>
          <a:p>
            <a:pPr marL="0" indent="0">
              <a:buNone/>
            </a:pPr>
            <a:r>
              <a:rPr lang="ru-RU" u="sng" dirty="0" smtClean="0"/>
              <a:t>Центр сенсорно-математического развития</a:t>
            </a:r>
            <a:endParaRPr lang="ru-RU" u="sng" dirty="0"/>
          </a:p>
        </p:txBody>
      </p:sp>
      <p:sp>
        <p:nvSpPr>
          <p:cNvPr id="5" name="Заголовок 1"/>
          <p:cNvSpPr>
            <a:spLocks noGrp="1"/>
          </p:cNvSpPr>
          <p:nvPr>
            <p:ph type="title"/>
          </p:nvPr>
        </p:nvSpPr>
        <p:spPr>
          <a:xfrm>
            <a:off x="0" y="2871"/>
            <a:ext cx="10515600" cy="1325563"/>
          </a:xfrm>
        </p:spPr>
        <p:txBody>
          <a:bodyPr>
            <a:normAutofit/>
          </a:bodyPr>
          <a:lstStyle/>
          <a:p>
            <a:r>
              <a:rPr lang="ru-RU" sz="3200" b="1" dirty="0" smtClean="0"/>
              <a:t>Познавательное развитие </a:t>
            </a:r>
            <a:endParaRPr lang="ru-RU" sz="3200" b="1" dirty="0"/>
          </a:p>
        </p:txBody>
      </p:sp>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0114" y="1709718"/>
            <a:ext cx="4455885" cy="3261312"/>
          </a:xfrm>
          <a:prstGeom prst="rect">
            <a:avLst/>
          </a:prstGeom>
        </p:spPr>
      </p:pic>
      <p:pic>
        <p:nvPicPr>
          <p:cNvPr id="4" name="Рисунок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97254" y="311944"/>
            <a:ext cx="3031212" cy="4659086"/>
          </a:xfrm>
          <a:prstGeom prst="rect">
            <a:avLst/>
          </a:prstGeom>
        </p:spPr>
      </p:pic>
      <p:pic>
        <p:nvPicPr>
          <p:cNvPr id="6" name="Рисунок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71298" y="1709718"/>
            <a:ext cx="3080657" cy="3261312"/>
          </a:xfrm>
          <a:prstGeom prst="rect">
            <a:avLst/>
          </a:prstGeom>
        </p:spPr>
      </p:pic>
      <p:sp>
        <p:nvSpPr>
          <p:cNvPr id="11" name="Прямоугольник 10"/>
          <p:cNvSpPr/>
          <p:nvPr/>
        </p:nvSpPr>
        <p:spPr>
          <a:xfrm>
            <a:off x="582386" y="5200877"/>
            <a:ext cx="11027228" cy="1477328"/>
          </a:xfrm>
          <a:prstGeom prst="rect">
            <a:avLst/>
          </a:prstGeom>
        </p:spPr>
        <p:txBody>
          <a:bodyPr wrap="square">
            <a:spAutoFit/>
          </a:bodyPr>
          <a:lstStyle/>
          <a:p>
            <a:pPr algn="just"/>
            <a:r>
              <a:rPr lang="ru-RU" dirty="0">
                <a:solidFill>
                  <a:srgbClr val="212529"/>
                </a:solidFill>
                <a:latin typeface="Arial" panose="020B0604020202020204" pitchFamily="34" charset="0"/>
              </a:rPr>
              <a:t>Для детей в группе имеются предметы, относящиеся к типу образно-символических, позволяющие расширять круг представлений детей, развивать речь. Это наборы картинок с изображениями простых геометрических форм, бытовых предметов, животных, растений и плодов, разрезные (складные) кубики и картинки (из 2-4 элементов), парные картинки для сравнения, простые сюжетные </a:t>
            </a:r>
            <a:r>
              <a:rPr lang="ru-RU" dirty="0" smtClean="0">
                <a:solidFill>
                  <a:srgbClr val="212529"/>
                </a:solidFill>
                <a:latin typeface="Arial" panose="020B0604020202020204" pitchFamily="34" charset="0"/>
              </a:rPr>
              <a:t>картинки.</a:t>
            </a:r>
            <a:endParaRPr lang="ru-RU" dirty="0"/>
          </a:p>
        </p:txBody>
      </p:sp>
    </p:spTree>
    <p:extLst>
      <p:ext uri="{BB962C8B-B14F-4D97-AF65-F5344CB8AC3E}">
        <p14:creationId xmlns:p14="http://schemas.microsoft.com/office/powerpoint/2010/main" val="287384717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98601" y="0"/>
            <a:ext cx="12290601" cy="8602202"/>
          </a:xfrm>
          <a:prstGeom prst="rect">
            <a:avLst/>
          </a:prstGeom>
        </p:spPr>
      </p:pic>
      <p:sp>
        <p:nvSpPr>
          <p:cNvPr id="8" name="Объект 7"/>
          <p:cNvSpPr>
            <a:spLocks noGrp="1"/>
          </p:cNvSpPr>
          <p:nvPr>
            <p:ph idx="1"/>
          </p:nvPr>
        </p:nvSpPr>
        <p:spPr>
          <a:xfrm>
            <a:off x="0" y="859971"/>
            <a:ext cx="10515600" cy="4351338"/>
          </a:xfrm>
        </p:spPr>
        <p:txBody>
          <a:bodyPr/>
          <a:lstStyle/>
          <a:p>
            <a:pPr marL="0" indent="0">
              <a:buNone/>
            </a:pPr>
            <a:r>
              <a:rPr lang="ru-RU" u="sng" dirty="0" smtClean="0"/>
              <a:t>Центр конструктивной деятельности </a:t>
            </a:r>
            <a:endParaRPr lang="ru-RU" u="sng" dirty="0"/>
          </a:p>
        </p:txBody>
      </p:sp>
      <p:sp>
        <p:nvSpPr>
          <p:cNvPr id="5" name="Заголовок 1"/>
          <p:cNvSpPr>
            <a:spLocks noGrp="1"/>
          </p:cNvSpPr>
          <p:nvPr>
            <p:ph type="title"/>
          </p:nvPr>
        </p:nvSpPr>
        <p:spPr>
          <a:xfrm>
            <a:off x="0" y="-17578"/>
            <a:ext cx="10515600" cy="1325563"/>
          </a:xfrm>
        </p:spPr>
        <p:txBody>
          <a:bodyPr>
            <a:normAutofit/>
          </a:bodyPr>
          <a:lstStyle/>
          <a:p>
            <a:r>
              <a:rPr lang="ru-RU" sz="3200" b="1" dirty="0" smtClean="0"/>
              <a:t>Познавательное развитие </a:t>
            </a:r>
            <a:endParaRPr lang="ru-RU" sz="3200" b="1" dirty="0"/>
          </a:p>
        </p:txBody>
      </p:sp>
      <p:pic>
        <p:nvPicPr>
          <p:cNvPr id="3" name="Рисунок 2"/>
          <p:cNvPicPr>
            <a:picLocks noChangeAspect="1"/>
          </p:cNvPicPr>
          <p:nvPr/>
        </p:nvPicPr>
        <p:blipFill rotWithShape="1">
          <a:blip r:embed="rId3" cstate="print">
            <a:extLst>
              <a:ext uri="{28A0092B-C50C-407E-A947-70E740481C1C}">
                <a14:useLocalDpi xmlns:a14="http://schemas.microsoft.com/office/drawing/2010/main" val="0"/>
              </a:ext>
            </a:extLst>
          </a:blip>
          <a:srcRect l="3928" r="7555"/>
          <a:stretch/>
        </p:blipFill>
        <p:spPr>
          <a:xfrm>
            <a:off x="7256673" y="3795176"/>
            <a:ext cx="4512293" cy="2867421"/>
          </a:xfrm>
          <a:prstGeom prst="rect">
            <a:avLst/>
          </a:prstGeom>
        </p:spPr>
      </p:pic>
      <p:pic>
        <p:nvPicPr>
          <p:cNvPr id="4" name="Рисунок 3"/>
          <p:cNvPicPr>
            <a:picLocks noChangeAspect="1"/>
          </p:cNvPicPr>
          <p:nvPr/>
        </p:nvPicPr>
        <p:blipFill rotWithShape="1">
          <a:blip r:embed="rId4" cstate="print">
            <a:extLst>
              <a:ext uri="{28A0092B-C50C-407E-A947-70E740481C1C}">
                <a14:useLocalDpi xmlns:a14="http://schemas.microsoft.com/office/drawing/2010/main" val="0"/>
              </a:ext>
            </a:extLst>
          </a:blip>
          <a:srcRect t="37100"/>
          <a:stretch/>
        </p:blipFill>
        <p:spPr>
          <a:xfrm>
            <a:off x="220368" y="1746618"/>
            <a:ext cx="3691704" cy="3464330"/>
          </a:xfrm>
          <a:prstGeom prst="rect">
            <a:avLst/>
          </a:prstGeom>
        </p:spPr>
      </p:pic>
      <p:pic>
        <p:nvPicPr>
          <p:cNvPr id="6" name="Рисунок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71657" y="185056"/>
            <a:ext cx="4497309" cy="3372982"/>
          </a:xfrm>
          <a:prstGeom prst="rect">
            <a:avLst/>
          </a:prstGeom>
        </p:spPr>
      </p:pic>
      <p:sp>
        <p:nvSpPr>
          <p:cNvPr id="10" name="Прямоугольник 9"/>
          <p:cNvSpPr/>
          <p:nvPr/>
        </p:nvSpPr>
        <p:spPr>
          <a:xfrm>
            <a:off x="4027716" y="1726450"/>
            <a:ext cx="3113313" cy="3816429"/>
          </a:xfrm>
          <a:prstGeom prst="rect">
            <a:avLst/>
          </a:prstGeom>
        </p:spPr>
        <p:txBody>
          <a:bodyPr wrap="square">
            <a:spAutoFit/>
          </a:bodyPr>
          <a:lstStyle/>
          <a:p>
            <a:pPr indent="457200" algn="just"/>
            <a:r>
              <a:rPr lang="ru-RU" sz="1600" dirty="0"/>
              <a:t>Весь строительный материал разложен по форме для того, чтобы дети могли быстро отбирать необходимые детали и при уборке упражняться в классификации их.</a:t>
            </a:r>
          </a:p>
          <a:p>
            <a:pPr indent="457200" algn="just"/>
            <a:r>
              <a:rPr lang="ru-RU" sz="1600" dirty="0" smtClean="0"/>
              <a:t>Мелкий </a:t>
            </a:r>
            <a:r>
              <a:rPr lang="ru-RU" sz="1600" dirty="0"/>
              <a:t>строительный материал насыпан в корзины, ящики или коробки.</a:t>
            </a:r>
          </a:p>
          <a:p>
            <a:pPr indent="457200" algn="just"/>
            <a:r>
              <a:rPr lang="ru-RU" sz="1600" dirty="0" smtClean="0"/>
              <a:t>Конструкторы </a:t>
            </a:r>
            <a:r>
              <a:rPr lang="ru-RU" sz="1600" dirty="0"/>
              <a:t>размещены в открытых коробках или небольших корзинках. Это позволяет детям конструировать как за столом, так и, на </a:t>
            </a:r>
            <a:r>
              <a:rPr lang="ru-RU" sz="1600" dirty="0" smtClean="0"/>
              <a:t>паласе.</a:t>
            </a:r>
            <a:endParaRPr lang="ru-RU" sz="1600" dirty="0"/>
          </a:p>
          <a:p>
            <a:endParaRPr lang="ru-RU" dirty="0"/>
          </a:p>
        </p:txBody>
      </p:sp>
      <p:sp>
        <p:nvSpPr>
          <p:cNvPr id="11" name="Прямоугольник 10"/>
          <p:cNvSpPr/>
          <p:nvPr/>
        </p:nvSpPr>
        <p:spPr>
          <a:xfrm>
            <a:off x="309520" y="5504082"/>
            <a:ext cx="6178365" cy="1169551"/>
          </a:xfrm>
          <a:prstGeom prst="rect">
            <a:avLst/>
          </a:prstGeom>
        </p:spPr>
        <p:txBody>
          <a:bodyPr wrap="square">
            <a:spAutoFit/>
          </a:bodyPr>
          <a:lstStyle/>
          <a:p>
            <a:pPr lvl="0"/>
            <a:r>
              <a:rPr lang="ru-RU" dirty="0">
                <a:solidFill>
                  <a:prstClr val="black"/>
                </a:solidFill>
              </a:rPr>
              <a:t>В группе имеются:</a:t>
            </a:r>
          </a:p>
          <a:p>
            <a:pPr lvl="0"/>
            <a:r>
              <a:rPr lang="ru-RU" dirty="0" smtClean="0">
                <a:solidFill>
                  <a:prstClr val="black"/>
                </a:solidFill>
              </a:rPr>
              <a:t>- </a:t>
            </a:r>
            <a:r>
              <a:rPr lang="ru-RU" dirty="0">
                <a:solidFill>
                  <a:prstClr val="black"/>
                </a:solidFill>
              </a:rPr>
              <a:t>Конструкторы разных размеров и форм и материалов</a:t>
            </a:r>
          </a:p>
          <a:p>
            <a:pPr lvl="0"/>
            <a:r>
              <a:rPr lang="ru-RU" dirty="0" smtClean="0">
                <a:solidFill>
                  <a:prstClr val="black"/>
                </a:solidFill>
              </a:rPr>
              <a:t>- </a:t>
            </a:r>
            <a:r>
              <a:rPr lang="ru-RU" dirty="0">
                <a:solidFill>
                  <a:prstClr val="black"/>
                </a:solidFill>
              </a:rPr>
              <a:t>Мозаики разных форм и размеров</a:t>
            </a:r>
          </a:p>
          <a:p>
            <a:pPr lvl="0"/>
            <a:endParaRPr lang="ru-RU" sz="1600" dirty="0">
              <a:solidFill>
                <a:prstClr val="black"/>
              </a:solidFill>
            </a:endParaRPr>
          </a:p>
        </p:txBody>
      </p:sp>
    </p:spTree>
    <p:extLst>
      <p:ext uri="{BB962C8B-B14F-4D97-AF65-F5344CB8AC3E}">
        <p14:creationId xmlns:p14="http://schemas.microsoft.com/office/powerpoint/2010/main" val="406562389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98601" y="0"/>
            <a:ext cx="12290601" cy="8602202"/>
          </a:xfrm>
          <a:prstGeom prst="rect">
            <a:avLst/>
          </a:prstGeom>
        </p:spPr>
      </p:pic>
      <p:sp>
        <p:nvSpPr>
          <p:cNvPr id="8" name="Объект 7"/>
          <p:cNvSpPr>
            <a:spLocks noGrp="1"/>
          </p:cNvSpPr>
          <p:nvPr>
            <p:ph idx="1"/>
          </p:nvPr>
        </p:nvSpPr>
        <p:spPr>
          <a:xfrm>
            <a:off x="0" y="821983"/>
            <a:ext cx="10515600" cy="4351338"/>
          </a:xfrm>
        </p:spPr>
        <p:txBody>
          <a:bodyPr/>
          <a:lstStyle/>
          <a:p>
            <a:pPr marL="0" indent="0">
              <a:buNone/>
            </a:pPr>
            <a:r>
              <a:rPr lang="ru-RU" u="sng" dirty="0" smtClean="0"/>
              <a:t>Центр речевого развития</a:t>
            </a:r>
            <a:endParaRPr lang="ru-RU" u="sng" dirty="0"/>
          </a:p>
        </p:txBody>
      </p:sp>
      <p:sp>
        <p:nvSpPr>
          <p:cNvPr id="5" name="Заголовок 1"/>
          <p:cNvSpPr>
            <a:spLocks noGrp="1"/>
          </p:cNvSpPr>
          <p:nvPr>
            <p:ph type="title"/>
          </p:nvPr>
        </p:nvSpPr>
        <p:spPr>
          <a:xfrm>
            <a:off x="0" y="0"/>
            <a:ext cx="10515600" cy="1325563"/>
          </a:xfrm>
        </p:spPr>
        <p:txBody>
          <a:bodyPr>
            <a:normAutofit/>
          </a:bodyPr>
          <a:lstStyle/>
          <a:p>
            <a:r>
              <a:rPr lang="ru-RU" sz="3200" b="1" dirty="0" smtClean="0"/>
              <a:t>Речевое развитие </a:t>
            </a:r>
            <a:endParaRPr lang="ru-RU" sz="3200" b="1" dirty="0"/>
          </a:p>
        </p:txBody>
      </p:sp>
      <p:pic>
        <p:nvPicPr>
          <p:cNvPr id="6" name="Рисунок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67007" y="1698961"/>
            <a:ext cx="3524251" cy="4699001"/>
          </a:xfrm>
          <a:prstGeom prst="rect">
            <a:avLst/>
          </a:prstGeom>
        </p:spPr>
      </p:pic>
      <p:pic>
        <p:nvPicPr>
          <p:cNvPr id="7" name="Рисунок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6378" y="1698962"/>
            <a:ext cx="3524251" cy="4699001"/>
          </a:xfrm>
          <a:prstGeom prst="rect">
            <a:avLst/>
          </a:prstGeom>
        </p:spPr>
      </p:pic>
      <p:sp>
        <p:nvSpPr>
          <p:cNvPr id="11" name="Прямоугольник 10"/>
          <p:cNvSpPr/>
          <p:nvPr/>
        </p:nvSpPr>
        <p:spPr>
          <a:xfrm>
            <a:off x="3940629" y="1963431"/>
            <a:ext cx="4147457" cy="4031873"/>
          </a:xfrm>
          <a:prstGeom prst="rect">
            <a:avLst/>
          </a:prstGeom>
        </p:spPr>
        <p:txBody>
          <a:bodyPr wrap="square">
            <a:spAutoFit/>
          </a:bodyPr>
          <a:lstStyle/>
          <a:p>
            <a:pPr indent="457200" algn="just"/>
            <a:r>
              <a:rPr lang="ru-RU" sz="1600" dirty="0"/>
              <a:t>В основу речевого уголка входит игровой и дидактический материал, направленный на развитие:</a:t>
            </a:r>
          </a:p>
          <a:p>
            <a:pPr algn="just"/>
            <a:endParaRPr lang="ru-RU" sz="1600" dirty="0"/>
          </a:p>
          <a:p>
            <a:pPr marL="285750" indent="-285750" algn="just">
              <a:buFont typeface="Arial" panose="020B0604020202020204" pitchFamily="34" charset="0"/>
              <a:buChar char="•"/>
            </a:pPr>
            <a:r>
              <a:rPr lang="ru-RU" sz="1600" dirty="0"/>
              <a:t>артикуляционной </a:t>
            </a:r>
            <a:r>
              <a:rPr lang="ru-RU" sz="1600" dirty="0" smtClean="0"/>
              <a:t>моторики;</a:t>
            </a:r>
            <a:endParaRPr lang="ru-RU" sz="1600" dirty="0"/>
          </a:p>
          <a:p>
            <a:pPr marL="285750" indent="-285750" algn="just">
              <a:buFont typeface="Arial" panose="020B0604020202020204" pitchFamily="34" charset="0"/>
              <a:buChar char="•"/>
            </a:pPr>
            <a:endParaRPr lang="ru-RU" sz="1600" dirty="0"/>
          </a:p>
          <a:p>
            <a:pPr marL="285750" indent="-285750" algn="just">
              <a:buFont typeface="Arial" panose="020B0604020202020204" pitchFamily="34" charset="0"/>
              <a:buChar char="•"/>
            </a:pPr>
            <a:r>
              <a:rPr lang="ru-RU" sz="1600" dirty="0"/>
              <a:t>пособия для развития мелкой </a:t>
            </a:r>
            <a:r>
              <a:rPr lang="ru-RU" sz="1600" dirty="0" smtClean="0"/>
              <a:t>моторики;</a:t>
            </a:r>
          </a:p>
          <a:p>
            <a:pPr algn="just"/>
            <a:r>
              <a:rPr lang="ru-RU" sz="1600" dirty="0" smtClean="0"/>
              <a:t> </a:t>
            </a:r>
            <a:endParaRPr lang="ru-RU" sz="1600" dirty="0"/>
          </a:p>
          <a:p>
            <a:pPr marL="285750" indent="-285750" algn="just">
              <a:buFont typeface="Arial" panose="020B0604020202020204" pitchFamily="34" charset="0"/>
              <a:buChar char="•"/>
            </a:pPr>
            <a:r>
              <a:rPr lang="ru-RU" sz="1600" dirty="0"/>
              <a:t>материал по </a:t>
            </a:r>
            <a:r>
              <a:rPr lang="ru-RU" sz="1600" dirty="0" smtClean="0"/>
              <a:t>звукоподражанию;</a:t>
            </a:r>
            <a:endParaRPr lang="ru-RU" sz="1600" dirty="0"/>
          </a:p>
          <a:p>
            <a:pPr marL="285750" indent="-285750" algn="just">
              <a:buFont typeface="Arial" panose="020B0604020202020204" pitchFamily="34" charset="0"/>
              <a:buChar char="•"/>
            </a:pPr>
            <a:endParaRPr lang="ru-RU" sz="1600" dirty="0"/>
          </a:p>
          <a:p>
            <a:pPr marL="285750" indent="-285750" algn="just">
              <a:buFont typeface="Arial" panose="020B0604020202020204" pitchFamily="34" charset="0"/>
              <a:buChar char="•"/>
            </a:pPr>
            <a:r>
              <a:rPr lang="ru-RU" sz="1600" dirty="0"/>
              <a:t>игры и пособия по автоматизации </a:t>
            </a:r>
            <a:r>
              <a:rPr lang="ru-RU" sz="1600" dirty="0" smtClean="0"/>
              <a:t>звуков;</a:t>
            </a:r>
            <a:endParaRPr lang="ru-RU" sz="1600" dirty="0"/>
          </a:p>
          <a:p>
            <a:pPr marL="285750" indent="-285750" algn="just">
              <a:buFont typeface="Arial" panose="020B0604020202020204" pitchFamily="34" charset="0"/>
              <a:buChar char="•"/>
            </a:pPr>
            <a:r>
              <a:rPr lang="ru-RU" sz="1600" dirty="0"/>
              <a:t>игры по лексике и </a:t>
            </a:r>
            <a:r>
              <a:rPr lang="ru-RU" sz="1600" dirty="0" smtClean="0"/>
              <a:t>грамматике;</a:t>
            </a:r>
            <a:endParaRPr lang="ru-RU" sz="1600" dirty="0"/>
          </a:p>
          <a:p>
            <a:pPr marL="285750" indent="-285750" algn="just">
              <a:buFont typeface="Arial" panose="020B0604020202020204" pitchFamily="34" charset="0"/>
              <a:buChar char="•"/>
            </a:pPr>
            <a:r>
              <a:rPr lang="ru-RU" sz="1600" dirty="0"/>
              <a:t>игры по развитию связной речи (серии сюжетных картинок; разные виды театра; </a:t>
            </a:r>
            <a:r>
              <a:rPr lang="ru-RU" sz="1600" dirty="0" err="1"/>
              <a:t>чистоговорки</a:t>
            </a:r>
            <a:r>
              <a:rPr lang="ru-RU" sz="1600" dirty="0"/>
              <a:t>, стихи, </a:t>
            </a:r>
            <a:r>
              <a:rPr lang="ru-RU" sz="1600" dirty="0" err="1"/>
              <a:t>потешки</a:t>
            </a:r>
            <a:r>
              <a:rPr lang="ru-RU" sz="1600" dirty="0"/>
              <a:t>, </a:t>
            </a:r>
            <a:r>
              <a:rPr lang="ru-RU" sz="1600" dirty="0" smtClean="0"/>
              <a:t>скороговорки).</a:t>
            </a:r>
            <a:endParaRPr lang="ru-RU" dirty="0"/>
          </a:p>
        </p:txBody>
      </p:sp>
    </p:spTree>
    <p:extLst>
      <p:ext uri="{BB962C8B-B14F-4D97-AF65-F5344CB8AC3E}">
        <p14:creationId xmlns:p14="http://schemas.microsoft.com/office/powerpoint/2010/main" val="277266700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98601" y="-14038"/>
            <a:ext cx="12290601" cy="8602202"/>
          </a:xfrm>
          <a:prstGeom prst="rect">
            <a:avLst/>
          </a:prstGeom>
        </p:spPr>
      </p:pic>
      <p:sp>
        <p:nvSpPr>
          <p:cNvPr id="8" name="Объект 7"/>
          <p:cNvSpPr>
            <a:spLocks noGrp="1"/>
          </p:cNvSpPr>
          <p:nvPr>
            <p:ph idx="1"/>
          </p:nvPr>
        </p:nvSpPr>
        <p:spPr>
          <a:xfrm>
            <a:off x="0" y="844947"/>
            <a:ext cx="10515600" cy="4351338"/>
          </a:xfrm>
        </p:spPr>
        <p:txBody>
          <a:bodyPr/>
          <a:lstStyle/>
          <a:p>
            <a:pPr marL="0" indent="0">
              <a:buNone/>
            </a:pPr>
            <a:r>
              <a:rPr lang="ru-RU" u="sng" dirty="0" smtClean="0"/>
              <a:t>Центр «</a:t>
            </a:r>
            <a:r>
              <a:rPr lang="ru-RU" u="sng" dirty="0" err="1" smtClean="0"/>
              <a:t>Книжкин</a:t>
            </a:r>
            <a:r>
              <a:rPr lang="ru-RU" u="sng" dirty="0" smtClean="0"/>
              <a:t> дом»</a:t>
            </a:r>
            <a:endParaRPr lang="ru-RU" u="sng" dirty="0"/>
          </a:p>
        </p:txBody>
      </p:sp>
      <p:sp>
        <p:nvSpPr>
          <p:cNvPr id="5" name="Заголовок 1"/>
          <p:cNvSpPr>
            <a:spLocks noGrp="1"/>
          </p:cNvSpPr>
          <p:nvPr>
            <p:ph type="title"/>
          </p:nvPr>
        </p:nvSpPr>
        <p:spPr>
          <a:xfrm>
            <a:off x="0" y="0"/>
            <a:ext cx="10515600" cy="1325563"/>
          </a:xfrm>
        </p:spPr>
        <p:txBody>
          <a:bodyPr>
            <a:normAutofit/>
          </a:bodyPr>
          <a:lstStyle/>
          <a:p>
            <a:r>
              <a:rPr lang="ru-RU" sz="3200" b="1" dirty="0" smtClean="0"/>
              <a:t>Речевое развитие </a:t>
            </a:r>
            <a:endParaRPr lang="ru-RU" sz="3200" b="1" dirty="0"/>
          </a:p>
        </p:txBody>
      </p:sp>
      <p:pic>
        <p:nvPicPr>
          <p:cNvPr id="3" name="Рисунок 2"/>
          <p:cNvPicPr>
            <a:picLocks noChangeAspect="1"/>
          </p:cNvPicPr>
          <p:nvPr/>
        </p:nvPicPr>
        <p:blipFill rotWithShape="1">
          <a:blip r:embed="rId3" cstate="print">
            <a:extLst>
              <a:ext uri="{28A0092B-C50C-407E-A947-70E740481C1C}">
                <a14:useLocalDpi xmlns:a14="http://schemas.microsoft.com/office/drawing/2010/main" val="0"/>
              </a:ext>
            </a:extLst>
          </a:blip>
          <a:srcRect t="59747" r="703"/>
          <a:stretch/>
        </p:blipFill>
        <p:spPr>
          <a:xfrm>
            <a:off x="949500" y="1423321"/>
            <a:ext cx="3447524" cy="2863742"/>
          </a:xfrm>
          <a:prstGeom prst="rect">
            <a:avLst/>
          </a:prstGeom>
        </p:spPr>
      </p:pic>
      <p:pic>
        <p:nvPicPr>
          <p:cNvPr id="4" name="Рисунок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67057" y="455292"/>
            <a:ext cx="2873829" cy="3831772"/>
          </a:xfrm>
          <a:prstGeom prst="rect">
            <a:avLst/>
          </a:prstGeom>
        </p:spPr>
      </p:pic>
      <p:pic>
        <p:nvPicPr>
          <p:cNvPr id="10" name="Рисунок 9"/>
          <p:cNvPicPr>
            <a:picLocks noChangeAspect="1"/>
          </p:cNvPicPr>
          <p:nvPr/>
        </p:nvPicPr>
        <p:blipFill rotWithShape="1">
          <a:blip r:embed="rId5" cstate="print">
            <a:extLst>
              <a:ext uri="{28A0092B-C50C-407E-A947-70E740481C1C}">
                <a14:useLocalDpi xmlns:a14="http://schemas.microsoft.com/office/drawing/2010/main" val="0"/>
              </a:ext>
            </a:extLst>
          </a:blip>
          <a:srcRect r="1002" b="40706"/>
          <a:stretch/>
        </p:blipFill>
        <p:spPr>
          <a:xfrm>
            <a:off x="4919775" y="452301"/>
            <a:ext cx="3124531" cy="3834762"/>
          </a:xfrm>
          <a:prstGeom prst="rect">
            <a:avLst/>
          </a:prstGeom>
        </p:spPr>
      </p:pic>
      <p:sp>
        <p:nvSpPr>
          <p:cNvPr id="6" name="Прямоугольник 5"/>
          <p:cNvSpPr/>
          <p:nvPr/>
        </p:nvSpPr>
        <p:spPr>
          <a:xfrm>
            <a:off x="261257" y="4440818"/>
            <a:ext cx="11702143" cy="2308324"/>
          </a:xfrm>
          <a:prstGeom prst="rect">
            <a:avLst/>
          </a:prstGeom>
        </p:spPr>
        <p:txBody>
          <a:bodyPr wrap="square">
            <a:spAutoFit/>
          </a:bodyPr>
          <a:lstStyle/>
          <a:p>
            <a:pPr indent="457200" algn="just"/>
            <a:r>
              <a:rPr lang="ru-RU" dirty="0">
                <a:solidFill>
                  <a:srgbClr val="111111"/>
                </a:solidFill>
                <a:latin typeface="Arial" panose="020B0604020202020204" pitchFamily="34" charset="0"/>
              </a:rPr>
              <a:t>В книжном уголке должно находиться немного книг – </a:t>
            </a:r>
            <a:r>
              <a:rPr lang="ru-RU" dirty="0" smtClean="0">
                <a:solidFill>
                  <a:srgbClr val="111111"/>
                </a:solidFill>
                <a:latin typeface="Arial" panose="020B0604020202020204" pitchFamily="34" charset="0"/>
              </a:rPr>
              <a:t>3-4, </a:t>
            </a:r>
            <a:r>
              <a:rPr lang="ru-RU" dirty="0">
                <a:solidFill>
                  <a:srgbClr val="111111"/>
                </a:solidFill>
                <a:latin typeface="Arial" panose="020B0604020202020204" pitchFamily="34" charset="0"/>
              </a:rPr>
              <a:t>но у воспитателя в запасе должны иметься дополнительные экземпляры этих же книг:</a:t>
            </a:r>
          </a:p>
          <a:p>
            <a:pPr indent="457200" algn="just"/>
            <a:r>
              <a:rPr lang="ru-RU" dirty="0" smtClean="0">
                <a:solidFill>
                  <a:srgbClr val="111111"/>
                </a:solidFill>
                <a:latin typeface="Arial" panose="020B0604020202020204" pitchFamily="34" charset="0"/>
              </a:rPr>
              <a:t>Книги </a:t>
            </a:r>
            <a:r>
              <a:rPr lang="ru-RU" dirty="0">
                <a:solidFill>
                  <a:srgbClr val="111111"/>
                </a:solidFill>
                <a:latin typeface="Arial" panose="020B0604020202020204" pitchFamily="34" charset="0"/>
              </a:rPr>
              <a:t>с твердыми </a:t>
            </a:r>
            <a:r>
              <a:rPr lang="ru-RU" dirty="0" smtClean="0">
                <a:solidFill>
                  <a:srgbClr val="111111"/>
                </a:solidFill>
                <a:latin typeface="Arial" panose="020B0604020202020204" pitchFamily="34" charset="0"/>
              </a:rPr>
              <a:t>листами;</a:t>
            </a:r>
            <a:endParaRPr lang="ru-RU" dirty="0">
              <a:solidFill>
                <a:srgbClr val="111111"/>
              </a:solidFill>
              <a:latin typeface="Arial" panose="020B0604020202020204" pitchFamily="34" charset="0"/>
            </a:endParaRPr>
          </a:p>
          <a:p>
            <a:pPr indent="457200" algn="just"/>
            <a:r>
              <a:rPr lang="ru-RU" dirty="0">
                <a:solidFill>
                  <a:srgbClr val="111111"/>
                </a:solidFill>
                <a:latin typeface="Arial" panose="020B0604020202020204" pitchFamily="34" charset="0"/>
              </a:rPr>
              <a:t>Книги с обычной листовой структурой;</a:t>
            </a:r>
          </a:p>
          <a:p>
            <a:pPr indent="457200" algn="just"/>
            <a:r>
              <a:rPr lang="ru-RU" dirty="0" smtClean="0">
                <a:solidFill>
                  <a:srgbClr val="111111"/>
                </a:solidFill>
                <a:latin typeface="Arial" panose="020B0604020202020204" pitchFamily="34" charset="0"/>
              </a:rPr>
              <a:t>Эстампы </a:t>
            </a:r>
            <a:r>
              <a:rPr lang="ru-RU" dirty="0">
                <a:solidFill>
                  <a:srgbClr val="111111"/>
                </a:solidFill>
                <a:latin typeface="Arial" panose="020B0604020202020204" pitchFamily="34" charset="0"/>
              </a:rPr>
              <a:t>на темы русских народных сказок.</a:t>
            </a:r>
          </a:p>
          <a:p>
            <a:pPr indent="457200" algn="just"/>
            <a:r>
              <a:rPr lang="ru-RU" dirty="0">
                <a:solidFill>
                  <a:srgbClr val="111111"/>
                </a:solidFill>
                <a:latin typeface="Arial" panose="020B0604020202020204" pitchFamily="34" charset="0"/>
              </a:rPr>
              <a:t>Сюжетные картинки по сказкам, программным произведениям.</a:t>
            </a:r>
          </a:p>
          <a:p>
            <a:pPr indent="457200" algn="just"/>
            <a:r>
              <a:rPr lang="ru-RU" dirty="0">
                <a:solidFill>
                  <a:srgbClr val="111111"/>
                </a:solidFill>
                <a:latin typeface="Arial" panose="020B0604020202020204" pitchFamily="34" charset="0"/>
              </a:rPr>
              <a:t>Неотъемлемой частью литературного уголка являются аудиокниги. Прослушивание сказки помогает развить фантазию и воображение.</a:t>
            </a:r>
            <a:endParaRPr lang="ru-RU" b="0" i="0" dirty="0">
              <a:solidFill>
                <a:srgbClr val="111111"/>
              </a:solidFill>
              <a:effectLst/>
              <a:latin typeface="Arial" panose="020B0604020202020204" pitchFamily="34" charset="0"/>
            </a:endParaRPr>
          </a:p>
        </p:txBody>
      </p:sp>
    </p:spTree>
    <p:extLst>
      <p:ext uri="{BB962C8B-B14F-4D97-AF65-F5344CB8AC3E}">
        <p14:creationId xmlns:p14="http://schemas.microsoft.com/office/powerpoint/2010/main" val="227112821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stretch>
            <a:fillRect/>
          </a:stretch>
        </p:blipFill>
        <p:spPr>
          <a:xfrm>
            <a:off x="-98601" y="0"/>
            <a:ext cx="12290601" cy="8602202"/>
          </a:xfrm>
          <a:prstGeom prst="rect">
            <a:avLst/>
          </a:prstGeom>
        </p:spPr>
      </p:pic>
      <p:sp>
        <p:nvSpPr>
          <p:cNvPr id="8" name="Объект 7"/>
          <p:cNvSpPr>
            <a:spLocks noGrp="1"/>
          </p:cNvSpPr>
          <p:nvPr>
            <p:ph idx="1"/>
          </p:nvPr>
        </p:nvSpPr>
        <p:spPr>
          <a:xfrm>
            <a:off x="0" y="925512"/>
            <a:ext cx="10515600" cy="4351338"/>
          </a:xfrm>
        </p:spPr>
        <p:txBody>
          <a:bodyPr/>
          <a:lstStyle/>
          <a:p>
            <a:pPr marL="0" indent="0">
              <a:buNone/>
            </a:pPr>
            <a:r>
              <a:rPr lang="ru-RU" u="sng" dirty="0" smtClean="0"/>
              <a:t>Центр продуктивной деятельности</a:t>
            </a:r>
            <a:endParaRPr lang="ru-RU" u="sng" dirty="0"/>
          </a:p>
        </p:txBody>
      </p:sp>
      <p:sp>
        <p:nvSpPr>
          <p:cNvPr id="5" name="Заголовок 1"/>
          <p:cNvSpPr>
            <a:spLocks noGrp="1"/>
          </p:cNvSpPr>
          <p:nvPr>
            <p:ph type="title"/>
          </p:nvPr>
        </p:nvSpPr>
        <p:spPr>
          <a:xfrm>
            <a:off x="0" y="0"/>
            <a:ext cx="10515600" cy="1325563"/>
          </a:xfrm>
        </p:spPr>
        <p:txBody>
          <a:bodyPr>
            <a:normAutofit/>
          </a:bodyPr>
          <a:lstStyle/>
          <a:p>
            <a:r>
              <a:rPr lang="ru-RU" sz="3200" b="1" dirty="0" smtClean="0"/>
              <a:t>Художественно-эстетическое развитие </a:t>
            </a:r>
            <a:endParaRPr lang="ru-RU" sz="3200" b="1" dirty="0"/>
          </a:p>
        </p:txBody>
      </p:sp>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22475" y="545222"/>
            <a:ext cx="4761246" cy="2510885"/>
          </a:xfrm>
          <a:prstGeom prst="rect">
            <a:avLst/>
          </a:prstGeom>
        </p:spPr>
      </p:pic>
      <p:pic>
        <p:nvPicPr>
          <p:cNvPr id="4" name="Рисунок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6901543" y="3320961"/>
            <a:ext cx="2294379" cy="3059171"/>
          </a:xfrm>
          <a:prstGeom prst="rect">
            <a:avLst/>
          </a:prstGeom>
        </p:spPr>
      </p:pic>
      <p:pic>
        <p:nvPicPr>
          <p:cNvPr id="6" name="Рисунок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0370" y="1529585"/>
            <a:ext cx="2294379" cy="3059171"/>
          </a:xfrm>
          <a:prstGeom prst="rect">
            <a:avLst/>
          </a:prstGeom>
        </p:spPr>
      </p:pic>
      <p:pic>
        <p:nvPicPr>
          <p:cNvPr id="7" name="Рисунок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68410" y="3320962"/>
            <a:ext cx="2294379" cy="3059171"/>
          </a:xfrm>
          <a:prstGeom prst="rect">
            <a:avLst/>
          </a:prstGeom>
        </p:spPr>
      </p:pic>
      <p:sp>
        <p:nvSpPr>
          <p:cNvPr id="10" name="Прямоугольник 9"/>
          <p:cNvSpPr/>
          <p:nvPr/>
        </p:nvSpPr>
        <p:spPr>
          <a:xfrm>
            <a:off x="2606714" y="1529585"/>
            <a:ext cx="4060371" cy="3046988"/>
          </a:xfrm>
          <a:prstGeom prst="rect">
            <a:avLst/>
          </a:prstGeom>
        </p:spPr>
        <p:txBody>
          <a:bodyPr wrap="square">
            <a:spAutoFit/>
          </a:bodyPr>
          <a:lstStyle/>
          <a:p>
            <a:pPr indent="457200" algn="just"/>
            <a:r>
              <a:rPr lang="ru-RU" sz="1600" dirty="0"/>
              <a:t>К продуктивным видам детской деятельности относятся рисование, лепка, аппликация. Для того чтобы каждый ребенок в возрасте с 3 до 4 лет смог сделать этот очень важный шаг в своем развитии, в нашей группе имеются соответствующие материалы и оборудование: </a:t>
            </a:r>
          </a:p>
          <a:p>
            <a:pPr marL="285750" indent="-285750" algn="just">
              <a:buFont typeface="Arial" panose="020B0604020202020204" pitchFamily="34" charset="0"/>
              <a:buChar char="•"/>
            </a:pPr>
            <a:r>
              <a:rPr lang="ru-RU" sz="1600" dirty="0" smtClean="0"/>
              <a:t>Наборы </a:t>
            </a:r>
            <a:r>
              <a:rPr lang="ru-RU" sz="1600" dirty="0"/>
              <a:t>цветных карандашей (6 цветов)</a:t>
            </a:r>
          </a:p>
          <a:p>
            <a:pPr marL="285750" indent="-285750" algn="just">
              <a:buFont typeface="Arial" panose="020B0604020202020204" pitchFamily="34" charset="0"/>
              <a:buChar char="•"/>
            </a:pPr>
            <a:r>
              <a:rPr lang="ru-RU" sz="1600" dirty="0" smtClean="0"/>
              <a:t>Восковые </a:t>
            </a:r>
            <a:r>
              <a:rPr lang="ru-RU" sz="1600" dirty="0"/>
              <a:t>мелки (6 цветов)</a:t>
            </a:r>
          </a:p>
          <a:p>
            <a:pPr marL="285750" indent="-285750" algn="just">
              <a:buFont typeface="Arial" panose="020B0604020202020204" pitchFamily="34" charset="0"/>
              <a:buChar char="•"/>
            </a:pPr>
            <a:r>
              <a:rPr lang="ru-RU" sz="1600" dirty="0" smtClean="0"/>
              <a:t>Гуашь</a:t>
            </a:r>
            <a:endParaRPr lang="ru-RU" sz="1600" dirty="0"/>
          </a:p>
          <a:p>
            <a:pPr marL="285750" indent="-285750" algn="just">
              <a:buFont typeface="Arial" panose="020B0604020202020204" pitchFamily="34" charset="0"/>
              <a:buChar char="•"/>
            </a:pPr>
            <a:r>
              <a:rPr lang="ru-RU" sz="1600" dirty="0" smtClean="0"/>
              <a:t>Пластилин </a:t>
            </a:r>
            <a:r>
              <a:rPr lang="ru-RU" sz="1600" dirty="0"/>
              <a:t>(6 цветов)</a:t>
            </a:r>
          </a:p>
          <a:p>
            <a:pPr marL="285750" indent="-285750" algn="just">
              <a:buFont typeface="Arial" panose="020B0604020202020204" pitchFamily="34" charset="0"/>
              <a:buChar char="•"/>
            </a:pPr>
            <a:r>
              <a:rPr lang="ru-RU" sz="1600" dirty="0" smtClean="0"/>
              <a:t>Круглые кисти</a:t>
            </a:r>
            <a:endParaRPr lang="ru-RU" sz="1600" dirty="0"/>
          </a:p>
        </p:txBody>
      </p:sp>
      <p:sp>
        <p:nvSpPr>
          <p:cNvPr id="11" name="Прямоугольник 10"/>
          <p:cNvSpPr/>
          <p:nvPr/>
        </p:nvSpPr>
        <p:spPr>
          <a:xfrm>
            <a:off x="226935" y="4656462"/>
            <a:ext cx="6538125" cy="2062103"/>
          </a:xfrm>
          <a:prstGeom prst="rect">
            <a:avLst/>
          </a:prstGeom>
        </p:spPr>
        <p:txBody>
          <a:bodyPr wrap="square">
            <a:spAutoFit/>
          </a:bodyPr>
          <a:lstStyle/>
          <a:p>
            <a:pPr marL="285750" lvl="0" indent="-285750" algn="just">
              <a:buFont typeface="Arial" panose="020B0604020202020204" pitchFamily="34" charset="0"/>
              <a:buChar char="•"/>
            </a:pPr>
            <a:r>
              <a:rPr lang="ru-RU" sz="1600" dirty="0">
                <a:solidFill>
                  <a:prstClr val="black"/>
                </a:solidFill>
              </a:rPr>
              <a:t>Емкости для промывания ворса кисти от краски</a:t>
            </a:r>
          </a:p>
          <a:p>
            <a:pPr marL="285750" lvl="0" indent="-285750" algn="just">
              <a:buFont typeface="Arial" panose="020B0604020202020204" pitchFamily="34" charset="0"/>
              <a:buChar char="•"/>
            </a:pPr>
            <a:r>
              <a:rPr lang="ru-RU" sz="1600" dirty="0">
                <a:solidFill>
                  <a:prstClr val="black"/>
                </a:solidFill>
              </a:rPr>
              <a:t>Салфетки из ткани, хорошо впитывающей </a:t>
            </a:r>
            <a:r>
              <a:rPr lang="ru-RU" sz="1600" dirty="0" smtClean="0">
                <a:solidFill>
                  <a:prstClr val="black"/>
                </a:solidFill>
              </a:rPr>
              <a:t>воду</a:t>
            </a:r>
          </a:p>
          <a:p>
            <a:pPr marL="285750" lvl="0" indent="-285750" algn="just">
              <a:buFont typeface="Arial" panose="020B0604020202020204" pitchFamily="34" charset="0"/>
              <a:buChar char="•"/>
            </a:pPr>
            <a:r>
              <a:rPr lang="ru-RU" sz="1600" dirty="0" smtClean="0">
                <a:solidFill>
                  <a:prstClr val="black"/>
                </a:solidFill>
              </a:rPr>
              <a:t>Клеёнки </a:t>
            </a:r>
            <a:r>
              <a:rPr lang="ru-RU" sz="1600" dirty="0">
                <a:solidFill>
                  <a:prstClr val="black"/>
                </a:solidFill>
              </a:rPr>
              <a:t>для аппликации</a:t>
            </a:r>
          </a:p>
          <a:p>
            <a:pPr marL="285750" lvl="0" indent="-285750" algn="just">
              <a:buFont typeface="Arial" panose="020B0604020202020204" pitchFamily="34" charset="0"/>
              <a:buChar char="•"/>
            </a:pPr>
            <a:r>
              <a:rPr lang="ru-RU" sz="1600" dirty="0">
                <a:solidFill>
                  <a:prstClr val="black"/>
                </a:solidFill>
              </a:rPr>
              <a:t>Бумага для рисования</a:t>
            </a:r>
          </a:p>
          <a:p>
            <a:pPr marL="285750" lvl="0" indent="-285750" algn="just">
              <a:buFont typeface="Arial" panose="020B0604020202020204" pitchFamily="34" charset="0"/>
              <a:buChar char="•"/>
            </a:pPr>
            <a:r>
              <a:rPr lang="ru-RU" sz="1600" dirty="0">
                <a:solidFill>
                  <a:prstClr val="black"/>
                </a:solidFill>
              </a:rPr>
              <a:t>Доски для лепки</a:t>
            </a:r>
          </a:p>
          <a:p>
            <a:pPr marL="285750" lvl="0" indent="-285750" algn="just">
              <a:buFont typeface="Arial" panose="020B0604020202020204" pitchFamily="34" charset="0"/>
              <a:buChar char="•"/>
            </a:pPr>
            <a:r>
              <a:rPr lang="ru-RU" sz="1600" dirty="0">
                <a:solidFill>
                  <a:prstClr val="black"/>
                </a:solidFill>
              </a:rPr>
              <a:t>Салфетки из </a:t>
            </a:r>
            <a:r>
              <a:rPr lang="ru-RU" sz="1600" dirty="0" smtClean="0">
                <a:solidFill>
                  <a:prstClr val="black"/>
                </a:solidFill>
              </a:rPr>
              <a:t>ткани </a:t>
            </a:r>
          </a:p>
          <a:p>
            <a:pPr marL="285750" lvl="0" indent="-285750" algn="just">
              <a:buFont typeface="Arial" panose="020B0604020202020204" pitchFamily="34" charset="0"/>
              <a:buChar char="•"/>
            </a:pPr>
            <a:r>
              <a:rPr lang="ru-RU" sz="1600" dirty="0" smtClean="0">
                <a:solidFill>
                  <a:prstClr val="black"/>
                </a:solidFill>
              </a:rPr>
              <a:t>Розетки </a:t>
            </a:r>
            <a:r>
              <a:rPr lang="ru-RU" sz="1600" dirty="0">
                <a:solidFill>
                  <a:prstClr val="black"/>
                </a:solidFill>
              </a:rPr>
              <a:t>для клея</a:t>
            </a:r>
          </a:p>
          <a:p>
            <a:pPr marL="285750" lvl="0" indent="-285750" algn="just">
              <a:buFont typeface="Arial" panose="020B0604020202020204" pitchFamily="34" charset="0"/>
              <a:buChar char="•"/>
            </a:pPr>
            <a:r>
              <a:rPr lang="ru-RU" sz="1600" dirty="0">
                <a:solidFill>
                  <a:prstClr val="black"/>
                </a:solidFill>
              </a:rPr>
              <a:t>Подносы для форм и обрезков </a:t>
            </a:r>
            <a:r>
              <a:rPr lang="ru-RU" sz="1600" dirty="0" smtClean="0">
                <a:solidFill>
                  <a:prstClr val="black"/>
                </a:solidFill>
              </a:rPr>
              <a:t>бумаги</a:t>
            </a:r>
            <a:endParaRPr lang="ru-RU" sz="1600" dirty="0">
              <a:solidFill>
                <a:prstClr val="black"/>
              </a:solidFill>
            </a:endParaRPr>
          </a:p>
        </p:txBody>
      </p:sp>
    </p:spTree>
    <p:extLst>
      <p:ext uri="{BB962C8B-B14F-4D97-AF65-F5344CB8AC3E}">
        <p14:creationId xmlns:p14="http://schemas.microsoft.com/office/powerpoint/2010/main" val="41028194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3"/>
          <a:stretch>
            <a:fillRect/>
          </a:stretch>
        </p:blipFill>
        <p:spPr>
          <a:xfrm>
            <a:off x="-98601" y="0"/>
            <a:ext cx="12290601" cy="8602202"/>
          </a:xfrm>
          <a:prstGeom prst="rect">
            <a:avLst/>
          </a:prstGeom>
        </p:spPr>
      </p:pic>
      <p:sp>
        <p:nvSpPr>
          <p:cNvPr id="8" name="Объект 7"/>
          <p:cNvSpPr>
            <a:spLocks noGrp="1"/>
          </p:cNvSpPr>
          <p:nvPr>
            <p:ph idx="1"/>
          </p:nvPr>
        </p:nvSpPr>
        <p:spPr>
          <a:xfrm>
            <a:off x="0" y="1064761"/>
            <a:ext cx="10515600" cy="4351338"/>
          </a:xfrm>
        </p:spPr>
        <p:txBody>
          <a:bodyPr/>
          <a:lstStyle/>
          <a:p>
            <a:pPr marL="0" indent="0">
              <a:buNone/>
            </a:pPr>
            <a:r>
              <a:rPr lang="ru-RU" u="sng" dirty="0" smtClean="0"/>
              <a:t>Центр театрализованной деятельности</a:t>
            </a:r>
            <a:endParaRPr lang="ru-RU" u="sng" dirty="0"/>
          </a:p>
        </p:txBody>
      </p:sp>
      <p:sp>
        <p:nvSpPr>
          <p:cNvPr id="5" name="Заголовок 1"/>
          <p:cNvSpPr>
            <a:spLocks noGrp="1"/>
          </p:cNvSpPr>
          <p:nvPr>
            <p:ph type="title"/>
          </p:nvPr>
        </p:nvSpPr>
        <p:spPr>
          <a:xfrm>
            <a:off x="0" y="-4196"/>
            <a:ext cx="10515600" cy="1325563"/>
          </a:xfrm>
        </p:spPr>
        <p:txBody>
          <a:bodyPr>
            <a:normAutofit/>
          </a:bodyPr>
          <a:lstStyle/>
          <a:p>
            <a:r>
              <a:rPr lang="ru-RU" sz="3200" b="1" dirty="0" smtClean="0"/>
              <a:t>Художественно-эстетическое развитие </a:t>
            </a:r>
            <a:endParaRPr lang="ru-RU" sz="3200" b="1" dirty="0"/>
          </a:p>
        </p:txBody>
      </p:sp>
      <p:pic>
        <p:nvPicPr>
          <p:cNvPr id="2" name="Рисунок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09243" y="4132750"/>
            <a:ext cx="2904754" cy="2004299"/>
          </a:xfrm>
          <a:prstGeom prst="rect">
            <a:avLst/>
          </a:prstGeom>
        </p:spPr>
      </p:pic>
      <p:pic>
        <p:nvPicPr>
          <p:cNvPr id="4" name="Рисунок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09243" y="1828411"/>
            <a:ext cx="2904754" cy="2178565"/>
          </a:xfrm>
          <a:prstGeom prst="rect">
            <a:avLst/>
          </a:prstGeom>
        </p:spPr>
      </p:pic>
      <p:pic>
        <p:nvPicPr>
          <p:cNvPr id="6" name="Рисунок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9363" y="1763485"/>
            <a:ext cx="2498272" cy="3331029"/>
          </a:xfrm>
          <a:prstGeom prst="rect">
            <a:avLst/>
          </a:prstGeom>
        </p:spPr>
      </p:pic>
      <p:pic>
        <p:nvPicPr>
          <p:cNvPr id="10" name="Рисунок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68790" y="770578"/>
            <a:ext cx="3030631" cy="5387789"/>
          </a:xfrm>
          <a:prstGeom prst="rect">
            <a:avLst/>
          </a:prstGeom>
        </p:spPr>
      </p:pic>
      <p:sp>
        <p:nvSpPr>
          <p:cNvPr id="7" name="Прямоугольник 6"/>
          <p:cNvSpPr/>
          <p:nvPr/>
        </p:nvSpPr>
        <p:spPr>
          <a:xfrm>
            <a:off x="2820067" y="1905505"/>
            <a:ext cx="2786743" cy="3046988"/>
          </a:xfrm>
          <a:prstGeom prst="rect">
            <a:avLst/>
          </a:prstGeom>
        </p:spPr>
        <p:txBody>
          <a:bodyPr wrap="square">
            <a:spAutoFit/>
          </a:bodyPr>
          <a:lstStyle/>
          <a:p>
            <a:pPr indent="457200" algn="just"/>
            <a:r>
              <a:rPr lang="ru-RU" sz="1600" dirty="0">
                <a:solidFill>
                  <a:srgbClr val="212529"/>
                </a:solidFill>
              </a:rPr>
              <a:t>Уголок театрализации — это часть развивающей среды в оснащении группы, призванная сплотить ребят общей игровой деятельностью, в которой они смогли бы продемонстрировать все грани своего характера, возможно, ещё не известные им самим. В </a:t>
            </a:r>
            <a:r>
              <a:rPr lang="ru-RU" sz="1600" dirty="0" smtClean="0">
                <a:solidFill>
                  <a:srgbClr val="212529"/>
                </a:solidFill>
              </a:rPr>
              <a:t>театральный </a:t>
            </a:r>
            <a:r>
              <a:rPr lang="ru-RU" sz="1600" dirty="0">
                <a:solidFill>
                  <a:srgbClr val="212529"/>
                </a:solidFill>
              </a:rPr>
              <a:t>уголок включаются:</a:t>
            </a:r>
            <a:endParaRPr lang="ru-RU" sz="1600" dirty="0"/>
          </a:p>
        </p:txBody>
      </p:sp>
      <p:sp>
        <p:nvSpPr>
          <p:cNvPr id="11" name="Прямоугольник 10"/>
          <p:cNvSpPr/>
          <p:nvPr/>
        </p:nvSpPr>
        <p:spPr>
          <a:xfrm>
            <a:off x="161908" y="5078267"/>
            <a:ext cx="5444902" cy="1815882"/>
          </a:xfrm>
          <a:prstGeom prst="rect">
            <a:avLst/>
          </a:prstGeom>
        </p:spPr>
        <p:txBody>
          <a:bodyPr wrap="square">
            <a:spAutoFit/>
          </a:bodyPr>
          <a:lstStyle/>
          <a:p>
            <a:pPr marL="285750" indent="-285750" algn="just">
              <a:buFont typeface="Arial" panose="020B0604020202020204" pitchFamily="34" charset="0"/>
              <a:buChar char="•"/>
            </a:pPr>
            <a:r>
              <a:rPr lang="ru-RU" sz="1600" dirty="0">
                <a:solidFill>
                  <a:srgbClr val="212529"/>
                </a:solidFill>
              </a:rPr>
              <a:t>игрушки для театра теней, пальчикового, бибабо, </a:t>
            </a:r>
            <a:r>
              <a:rPr lang="ru-RU" sz="1600" dirty="0" smtClean="0">
                <a:solidFill>
                  <a:srgbClr val="212529"/>
                </a:solidFill>
              </a:rPr>
              <a:t>куклы</a:t>
            </a:r>
          </a:p>
          <a:p>
            <a:pPr algn="just"/>
            <a:r>
              <a:rPr lang="ru-RU" sz="1600" dirty="0" smtClean="0">
                <a:solidFill>
                  <a:srgbClr val="212529"/>
                </a:solidFill>
              </a:rPr>
              <a:t>на </a:t>
            </a:r>
            <a:r>
              <a:rPr lang="ru-RU" sz="1600" dirty="0">
                <a:solidFill>
                  <a:srgbClr val="212529"/>
                </a:solidFill>
              </a:rPr>
              <a:t>прищепках, фетровые персонажи для </a:t>
            </a:r>
            <a:r>
              <a:rPr lang="ru-RU" sz="1600" dirty="0" err="1">
                <a:solidFill>
                  <a:srgbClr val="212529"/>
                </a:solidFill>
              </a:rPr>
              <a:t>фланелеграфа</a:t>
            </a:r>
            <a:r>
              <a:rPr lang="ru-RU" sz="1600" dirty="0">
                <a:solidFill>
                  <a:srgbClr val="212529"/>
                </a:solidFill>
              </a:rPr>
              <a:t>;</a:t>
            </a:r>
          </a:p>
          <a:p>
            <a:pPr marL="285750" indent="-285750" algn="just">
              <a:buFont typeface="Arial" panose="020B0604020202020204" pitchFamily="34" charset="0"/>
              <a:buChar char="•"/>
            </a:pPr>
            <a:r>
              <a:rPr lang="ru-RU" sz="1600" dirty="0">
                <a:solidFill>
                  <a:srgbClr val="212529"/>
                </a:solidFill>
              </a:rPr>
              <a:t>ширма (в детских садах обычно </a:t>
            </a:r>
            <a:r>
              <a:rPr lang="ru-RU" sz="1600" dirty="0" smtClean="0">
                <a:solidFill>
                  <a:srgbClr val="212529"/>
                </a:solidFill>
              </a:rPr>
              <a:t>используется</a:t>
            </a:r>
          </a:p>
          <a:p>
            <a:pPr algn="just"/>
            <a:r>
              <a:rPr lang="ru-RU" sz="1600" dirty="0" smtClean="0">
                <a:solidFill>
                  <a:srgbClr val="212529"/>
                </a:solidFill>
              </a:rPr>
              <a:t>универсальная </a:t>
            </a:r>
            <a:r>
              <a:rPr lang="ru-RU" sz="1600" dirty="0">
                <a:solidFill>
                  <a:srgbClr val="212529"/>
                </a:solidFill>
              </a:rPr>
              <a:t>ширма, которая выступает и декорацией-фоном, и занавесом);</a:t>
            </a:r>
          </a:p>
          <a:p>
            <a:pPr marL="285750" indent="-285750" algn="just">
              <a:buFont typeface="Arial" panose="020B0604020202020204" pitchFamily="34" charset="0"/>
              <a:buChar char="•"/>
            </a:pPr>
            <a:r>
              <a:rPr lang="ru-RU" sz="1600" dirty="0" smtClean="0">
                <a:solidFill>
                  <a:srgbClr val="212529"/>
                </a:solidFill>
              </a:rPr>
              <a:t>маски</a:t>
            </a:r>
            <a:r>
              <a:rPr lang="ru-RU" sz="1600" dirty="0">
                <a:solidFill>
                  <a:srgbClr val="212529"/>
                </a:solidFill>
              </a:rPr>
              <a:t>;</a:t>
            </a:r>
          </a:p>
          <a:p>
            <a:pPr marL="285750" indent="-285750" algn="just">
              <a:buFont typeface="Arial" panose="020B0604020202020204" pitchFamily="34" charset="0"/>
              <a:buChar char="•"/>
            </a:pPr>
            <a:r>
              <a:rPr lang="ru-RU" sz="1600" dirty="0" smtClean="0">
                <a:solidFill>
                  <a:srgbClr val="212529"/>
                </a:solidFill>
              </a:rPr>
              <a:t>костюмы.</a:t>
            </a:r>
            <a:endParaRPr lang="ru-RU" sz="1600" dirty="0">
              <a:solidFill>
                <a:srgbClr val="212529"/>
              </a:solidFill>
            </a:endParaRPr>
          </a:p>
        </p:txBody>
      </p:sp>
    </p:spTree>
    <p:extLst>
      <p:ext uri="{BB962C8B-B14F-4D97-AF65-F5344CB8AC3E}">
        <p14:creationId xmlns:p14="http://schemas.microsoft.com/office/powerpoint/2010/main" val="128032191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41537" y="0"/>
            <a:ext cx="12290601" cy="8602202"/>
          </a:xfrm>
          <a:prstGeom prst="rect">
            <a:avLst/>
          </a:prstGeom>
        </p:spPr>
      </p:pic>
      <p:sp>
        <p:nvSpPr>
          <p:cNvPr id="8" name="Объект 7"/>
          <p:cNvSpPr>
            <a:spLocks noGrp="1"/>
          </p:cNvSpPr>
          <p:nvPr>
            <p:ph idx="1"/>
          </p:nvPr>
        </p:nvSpPr>
        <p:spPr>
          <a:xfrm>
            <a:off x="0" y="823232"/>
            <a:ext cx="10515600" cy="4351338"/>
          </a:xfrm>
        </p:spPr>
        <p:txBody>
          <a:bodyPr/>
          <a:lstStyle/>
          <a:p>
            <a:pPr marL="0" indent="0">
              <a:buNone/>
            </a:pPr>
            <a:r>
              <a:rPr lang="ru-RU" u="sng" dirty="0" smtClean="0"/>
              <a:t>Центр физического развития </a:t>
            </a:r>
            <a:endParaRPr lang="ru-RU" u="sng" dirty="0"/>
          </a:p>
        </p:txBody>
      </p:sp>
      <p:sp>
        <p:nvSpPr>
          <p:cNvPr id="5" name="Заголовок 1"/>
          <p:cNvSpPr>
            <a:spLocks noGrp="1"/>
          </p:cNvSpPr>
          <p:nvPr>
            <p:ph type="title"/>
          </p:nvPr>
        </p:nvSpPr>
        <p:spPr>
          <a:xfrm>
            <a:off x="0" y="0"/>
            <a:ext cx="10515600" cy="1325563"/>
          </a:xfrm>
        </p:spPr>
        <p:txBody>
          <a:bodyPr>
            <a:normAutofit/>
          </a:bodyPr>
          <a:lstStyle/>
          <a:p>
            <a:r>
              <a:rPr lang="ru-RU" sz="3200" b="1" dirty="0" smtClean="0"/>
              <a:t>Физическое развитие </a:t>
            </a:r>
            <a:endParaRPr lang="ru-RU" sz="3200" b="1" dirty="0"/>
          </a:p>
        </p:txBody>
      </p:sp>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7414" y="1716881"/>
            <a:ext cx="4142186" cy="4802187"/>
          </a:xfrm>
          <a:prstGeom prst="rect">
            <a:avLst/>
          </a:prstGeom>
        </p:spPr>
      </p:pic>
      <p:pic>
        <p:nvPicPr>
          <p:cNvPr id="4" name="Рисунок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9745944" y="926746"/>
            <a:ext cx="2094139" cy="3722914"/>
          </a:xfrm>
          <a:prstGeom prst="rect">
            <a:avLst/>
          </a:prstGeom>
        </p:spPr>
      </p:pic>
      <p:pic>
        <p:nvPicPr>
          <p:cNvPr id="6" name="Рисунок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14528" y="973350"/>
            <a:ext cx="2769565" cy="3692752"/>
          </a:xfrm>
          <a:prstGeom prst="rect">
            <a:avLst/>
          </a:prstGeom>
        </p:spPr>
      </p:pic>
      <p:sp>
        <p:nvSpPr>
          <p:cNvPr id="7" name="Прямоугольник 6"/>
          <p:cNvSpPr/>
          <p:nvPr/>
        </p:nvSpPr>
        <p:spPr>
          <a:xfrm>
            <a:off x="6289860" y="4761408"/>
            <a:ext cx="6323663" cy="1815882"/>
          </a:xfrm>
          <a:prstGeom prst="rect">
            <a:avLst/>
          </a:prstGeom>
        </p:spPr>
        <p:txBody>
          <a:bodyPr wrap="square">
            <a:spAutoFit/>
          </a:bodyPr>
          <a:lstStyle/>
          <a:p>
            <a:pPr indent="457200" algn="just"/>
            <a:r>
              <a:rPr lang="ru-RU" sz="1600" dirty="0" smtClean="0">
                <a:solidFill>
                  <a:srgbClr val="212529"/>
                </a:solidFill>
              </a:rPr>
              <a:t>Спортивные </a:t>
            </a:r>
            <a:r>
              <a:rPr lang="ru-RU" sz="1600" dirty="0">
                <a:solidFill>
                  <a:srgbClr val="212529"/>
                </a:solidFill>
              </a:rPr>
              <a:t>пособия:</a:t>
            </a:r>
          </a:p>
          <a:p>
            <a:pPr indent="457200" algn="just"/>
            <a:r>
              <a:rPr lang="ru-RU" sz="1600" dirty="0">
                <a:solidFill>
                  <a:srgbClr val="212529"/>
                </a:solidFill>
              </a:rPr>
              <a:t>     - Мячи большие, средние, маленькие</a:t>
            </a:r>
          </a:p>
          <a:p>
            <a:pPr indent="457200" algn="just"/>
            <a:r>
              <a:rPr lang="ru-RU" sz="1600" dirty="0">
                <a:solidFill>
                  <a:srgbClr val="212529"/>
                </a:solidFill>
              </a:rPr>
              <a:t>     - Флажки</a:t>
            </a:r>
          </a:p>
          <a:p>
            <a:pPr indent="457200" algn="just"/>
            <a:r>
              <a:rPr lang="ru-RU" sz="1600" dirty="0">
                <a:solidFill>
                  <a:srgbClr val="212529"/>
                </a:solidFill>
              </a:rPr>
              <a:t>     - Гимнастические мячи</a:t>
            </a:r>
          </a:p>
          <a:p>
            <a:pPr indent="457200" algn="just"/>
            <a:r>
              <a:rPr lang="ru-RU" sz="1600" dirty="0">
                <a:solidFill>
                  <a:srgbClr val="212529"/>
                </a:solidFill>
              </a:rPr>
              <a:t>     - </a:t>
            </a:r>
            <a:r>
              <a:rPr lang="ru-RU" sz="1600" dirty="0" err="1">
                <a:solidFill>
                  <a:srgbClr val="212529"/>
                </a:solidFill>
              </a:rPr>
              <a:t>Кольцебросы</a:t>
            </a:r>
            <a:endParaRPr lang="ru-RU" sz="1600" dirty="0">
              <a:solidFill>
                <a:srgbClr val="212529"/>
              </a:solidFill>
            </a:endParaRPr>
          </a:p>
          <a:p>
            <a:pPr indent="457200" algn="just"/>
            <a:r>
              <a:rPr lang="ru-RU" sz="1600" dirty="0">
                <a:solidFill>
                  <a:srgbClr val="212529"/>
                </a:solidFill>
              </a:rPr>
              <a:t>     - Мешочки для метания</a:t>
            </a:r>
          </a:p>
          <a:p>
            <a:pPr indent="457200" algn="just"/>
            <a:r>
              <a:rPr lang="ru-RU" sz="1600" dirty="0">
                <a:solidFill>
                  <a:srgbClr val="212529"/>
                </a:solidFill>
              </a:rPr>
              <a:t>     - Кегли</a:t>
            </a:r>
            <a:endParaRPr lang="ru-RU" sz="1600" b="0" i="0" dirty="0">
              <a:solidFill>
                <a:srgbClr val="212529"/>
              </a:solidFill>
              <a:effectLst/>
            </a:endParaRPr>
          </a:p>
        </p:txBody>
      </p:sp>
      <p:sp>
        <p:nvSpPr>
          <p:cNvPr id="10" name="Прямоугольник 9"/>
          <p:cNvSpPr/>
          <p:nvPr/>
        </p:nvSpPr>
        <p:spPr>
          <a:xfrm>
            <a:off x="4469351" y="1680406"/>
            <a:ext cx="2150099" cy="3139321"/>
          </a:xfrm>
          <a:prstGeom prst="rect">
            <a:avLst/>
          </a:prstGeom>
        </p:spPr>
        <p:txBody>
          <a:bodyPr wrap="square">
            <a:spAutoFit/>
          </a:bodyPr>
          <a:lstStyle/>
          <a:p>
            <a:pPr indent="457200" algn="just"/>
            <a:r>
              <a:rPr lang="ru-RU" dirty="0">
                <a:solidFill>
                  <a:srgbClr val="212529"/>
                </a:solidFill>
              </a:rPr>
              <a:t>В групповой комнате все  спортивные  пособия доступны детям, размещены таким образом, чтобы они способствовали проявлению двигательной активности детей. </a:t>
            </a:r>
          </a:p>
        </p:txBody>
      </p:sp>
    </p:spTree>
    <p:extLst>
      <p:ext uri="{BB962C8B-B14F-4D97-AF65-F5344CB8AC3E}">
        <p14:creationId xmlns:p14="http://schemas.microsoft.com/office/powerpoint/2010/main" val="429063502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stretch>
            <a:fillRect/>
          </a:stretch>
        </p:blipFill>
        <p:spPr>
          <a:xfrm>
            <a:off x="-529" y="5799"/>
            <a:ext cx="12193057" cy="6846401"/>
          </a:xfrm>
          <a:prstGeom prst="rect">
            <a:avLst/>
          </a:prstGeom>
        </p:spPr>
      </p:pic>
      <p:sp>
        <p:nvSpPr>
          <p:cNvPr id="2" name="Заголовок 1"/>
          <p:cNvSpPr>
            <a:spLocks noGrp="1"/>
          </p:cNvSpPr>
          <p:nvPr>
            <p:ph type="title"/>
          </p:nvPr>
        </p:nvSpPr>
        <p:spPr/>
        <p:txBody>
          <a:bodyPr/>
          <a:lstStyle/>
          <a:p>
            <a:r>
              <a:rPr lang="ru-RU" dirty="0" smtClean="0"/>
              <a:t>Развивающая предметно-пространственная среда</a:t>
            </a:r>
            <a:endParaRPr lang="ru-RU" dirty="0"/>
          </a:p>
        </p:txBody>
      </p:sp>
      <p:sp>
        <p:nvSpPr>
          <p:cNvPr id="8" name="Объект 7"/>
          <p:cNvSpPr>
            <a:spLocks noGrp="1"/>
          </p:cNvSpPr>
          <p:nvPr>
            <p:ph idx="1"/>
          </p:nvPr>
        </p:nvSpPr>
        <p:spPr/>
        <p:txBody>
          <a:bodyPr/>
          <a:lstStyle/>
          <a:p>
            <a:pPr marL="0" indent="0">
              <a:buNone/>
            </a:pPr>
            <a:r>
              <a:rPr lang="ru-RU" dirty="0" smtClean="0"/>
              <a:t>Младенческая смешанная группа (2 мес. – 1,5 лет)</a:t>
            </a:r>
            <a:endParaRPr lang="ru-RU" dirty="0"/>
          </a:p>
        </p:txBody>
      </p:sp>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04443" y="2811463"/>
            <a:ext cx="5983111" cy="3365500"/>
          </a:xfrm>
          <a:prstGeom prst="rect">
            <a:avLst/>
          </a:prstGeom>
          <a:ln w="76200">
            <a:solidFill>
              <a:srgbClr val="FFCCCC"/>
            </a:solidFill>
          </a:ln>
        </p:spPr>
      </p:pic>
    </p:spTree>
    <p:extLst>
      <p:ext uri="{BB962C8B-B14F-4D97-AF65-F5344CB8AC3E}">
        <p14:creationId xmlns:p14="http://schemas.microsoft.com/office/powerpoint/2010/main" val="78231045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rotWithShape="1">
          <a:blip r:embed="rId2"/>
          <a:srcRect t="20277"/>
          <a:stretch/>
        </p:blipFill>
        <p:spPr>
          <a:xfrm>
            <a:off x="-98601" y="0"/>
            <a:ext cx="12290601" cy="6858000"/>
          </a:xfrm>
          <a:prstGeom prst="rect">
            <a:avLst/>
          </a:prstGeom>
        </p:spPr>
      </p:pic>
      <p:pic>
        <p:nvPicPr>
          <p:cNvPr id="8" name="Рисунок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00620" y="3521529"/>
            <a:ext cx="4078515" cy="3058886"/>
          </a:xfrm>
          <a:prstGeom prst="rect">
            <a:avLst/>
          </a:prstGeom>
        </p:spPr>
      </p:pic>
      <p:pic>
        <p:nvPicPr>
          <p:cNvPr id="9" name="Рисунок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00620" y="231321"/>
            <a:ext cx="4078515" cy="3058887"/>
          </a:xfrm>
          <a:prstGeom prst="rect">
            <a:avLst/>
          </a:prstGeom>
        </p:spPr>
      </p:pic>
      <p:sp>
        <p:nvSpPr>
          <p:cNvPr id="11" name="Прямоугольник 10"/>
          <p:cNvSpPr/>
          <p:nvPr/>
        </p:nvSpPr>
        <p:spPr>
          <a:xfrm>
            <a:off x="225666" y="583386"/>
            <a:ext cx="7250688" cy="7571303"/>
          </a:xfrm>
          <a:prstGeom prst="rect">
            <a:avLst/>
          </a:prstGeom>
        </p:spPr>
        <p:txBody>
          <a:bodyPr wrap="square">
            <a:spAutoFit/>
          </a:bodyPr>
          <a:lstStyle/>
          <a:p>
            <a:pPr indent="457200" algn="just"/>
            <a:r>
              <a:rPr lang="ru-RU" dirty="0"/>
              <a:t>Во время обращения Владимира Владимировича Путина к Федеральному Собранию указом Президента РФ № 204 от 07.05.2018 «О национальных целях и стратегических задачах развития РФ на период до 2024 дано поручение о «…достижении к 2021 году стопроцентной доступности дошкольного образования для детей в возрасте от 2 месяцев до 3 лет». Открытие данных групп является поддержкой для семей, в том числе льготных категорий, в обеспечении их помощью в уходе за детьми раннего возраста, их воспитании и развитии, в возможности трудоустройства</a:t>
            </a:r>
            <a:r>
              <a:rPr lang="ru-RU" dirty="0" smtClean="0"/>
              <a:t>.</a:t>
            </a:r>
            <a:endParaRPr lang="ru-RU" dirty="0"/>
          </a:p>
          <a:p>
            <a:pPr indent="457200" algn="just"/>
            <a:r>
              <a:rPr lang="ru-RU" dirty="0"/>
              <a:t>Администрация </a:t>
            </a:r>
            <a:r>
              <a:rPr lang="ru-RU" dirty="0" smtClean="0"/>
              <a:t>нашего </a:t>
            </a:r>
            <a:r>
              <a:rPr lang="ru-RU" dirty="0"/>
              <a:t>ДОУ, изучив особенности условий для детей младенческого </a:t>
            </a:r>
            <a:r>
              <a:rPr lang="ru-RU" dirty="0" smtClean="0"/>
              <a:t>возраста в 2021 году открыла смешанную группу </a:t>
            </a:r>
            <a:r>
              <a:rPr lang="ru-RU" dirty="0"/>
              <a:t>детей младенческого возраста общеразвивающей направленности</a:t>
            </a:r>
            <a:r>
              <a:rPr lang="ru-RU" dirty="0" smtClean="0"/>
              <a:t>.</a:t>
            </a:r>
            <a:endParaRPr lang="ru-RU" dirty="0"/>
          </a:p>
          <a:p>
            <a:pPr indent="457200" algn="just"/>
            <a:r>
              <a:rPr lang="ru-RU" dirty="0"/>
              <a:t>На момент открытия группы основной возраст детей составил 7-8 месяцев. </a:t>
            </a:r>
            <a:endParaRPr lang="ru-RU" dirty="0" smtClean="0"/>
          </a:p>
          <a:p>
            <a:pPr indent="457200" algn="just"/>
            <a:r>
              <a:rPr lang="ru-RU" dirty="0" smtClean="0"/>
              <a:t>Групповое </a:t>
            </a:r>
            <a:r>
              <a:rPr lang="ru-RU" dirty="0"/>
              <a:t>помещение визуально разделено на 2 зоны: зона бодрствования детей и зона кормления. Каждая часть помещения оснащена всем необходимым оборудованием: манеж общий и индивидуальный, ходунки, </a:t>
            </a:r>
            <a:r>
              <a:rPr lang="ru-RU" dirty="0" smtClean="0"/>
              <a:t>современные </a:t>
            </a:r>
            <a:r>
              <a:rPr lang="ru-RU" dirty="0"/>
              <a:t>развивающие игрушки, игровое оборудование для всестороннего развития ребенка, </a:t>
            </a:r>
            <a:r>
              <a:rPr lang="ru-RU" dirty="0" smtClean="0"/>
              <a:t>стулья- </a:t>
            </a:r>
            <a:r>
              <a:rPr lang="ru-RU" dirty="0" err="1"/>
              <a:t>трансформеры</a:t>
            </a:r>
            <a:r>
              <a:rPr lang="ru-RU" dirty="0"/>
              <a:t> и многое другое.</a:t>
            </a:r>
            <a:endParaRPr lang="ru-RU" dirty="0" smtClean="0"/>
          </a:p>
          <a:p>
            <a:pPr indent="457200" algn="just"/>
            <a:endParaRPr lang="ru-RU" dirty="0"/>
          </a:p>
          <a:p>
            <a:pPr indent="457200" algn="just"/>
            <a:endParaRPr lang="ru-RU" dirty="0" smtClean="0"/>
          </a:p>
          <a:p>
            <a:pPr indent="457200" algn="just"/>
            <a:endParaRPr lang="ru-RU" dirty="0"/>
          </a:p>
          <a:p>
            <a:pPr indent="457200" algn="just"/>
            <a:endParaRPr lang="ru-RU" dirty="0" smtClean="0"/>
          </a:p>
          <a:p>
            <a:pPr indent="457200" algn="just"/>
            <a:endParaRPr lang="ru-RU" dirty="0"/>
          </a:p>
          <a:p>
            <a:pPr indent="457200" algn="just"/>
            <a:endParaRPr lang="ru-RU" dirty="0"/>
          </a:p>
        </p:txBody>
      </p:sp>
    </p:spTree>
    <p:extLst>
      <p:ext uri="{BB962C8B-B14F-4D97-AF65-F5344CB8AC3E}">
        <p14:creationId xmlns:p14="http://schemas.microsoft.com/office/powerpoint/2010/main" val="196879549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rotWithShape="1">
          <a:blip r:embed="rId2"/>
          <a:srcRect t="20277"/>
          <a:stretch/>
        </p:blipFill>
        <p:spPr>
          <a:xfrm>
            <a:off x="-98601" y="0"/>
            <a:ext cx="12290601" cy="6858000"/>
          </a:xfrm>
          <a:prstGeom prst="rect">
            <a:avLst/>
          </a:prstGeom>
        </p:spPr>
      </p:pic>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6755" y="3522133"/>
            <a:ext cx="3850075" cy="2887556"/>
          </a:xfrm>
          <a:prstGeom prst="rect">
            <a:avLst/>
          </a:prstGeom>
        </p:spPr>
      </p:pic>
      <p:pic>
        <p:nvPicPr>
          <p:cNvPr id="4" name="Рисунок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6755" y="417689"/>
            <a:ext cx="3850075" cy="2887556"/>
          </a:xfrm>
          <a:prstGeom prst="rect">
            <a:avLst/>
          </a:prstGeom>
        </p:spPr>
      </p:pic>
      <p:sp>
        <p:nvSpPr>
          <p:cNvPr id="5" name="Прямоугольник 4"/>
          <p:cNvSpPr/>
          <p:nvPr/>
        </p:nvSpPr>
        <p:spPr>
          <a:xfrm>
            <a:off x="4820355" y="759369"/>
            <a:ext cx="6728177" cy="1754326"/>
          </a:xfrm>
          <a:prstGeom prst="rect">
            <a:avLst/>
          </a:prstGeom>
        </p:spPr>
        <p:txBody>
          <a:bodyPr wrap="square">
            <a:spAutoFit/>
          </a:bodyPr>
          <a:lstStyle/>
          <a:p>
            <a:endParaRPr lang="ru-RU" dirty="0"/>
          </a:p>
          <a:p>
            <a:pPr algn="just"/>
            <a:r>
              <a:rPr lang="ru-RU" dirty="0"/>
              <a:t>В приемной группы созданы все условия для удобства родителей и сотрудников: </a:t>
            </a:r>
            <a:r>
              <a:rPr lang="ru-RU" dirty="0" smtClean="0"/>
              <a:t>пеленальный комод, стулья, стол, </a:t>
            </a:r>
            <a:r>
              <a:rPr lang="ru-RU" dirty="0"/>
              <a:t>индивидуальные шкафчики</a:t>
            </a:r>
            <a:r>
              <a:rPr lang="ru-RU" dirty="0" smtClean="0"/>
              <a:t>, ячейки для детской обуви, </a:t>
            </a:r>
            <a:r>
              <a:rPr lang="ru-RU" dirty="0"/>
              <a:t>информация для родителей о меню, режиме дня, особенностях развития детей младенческого возраста.</a:t>
            </a:r>
          </a:p>
        </p:txBody>
      </p:sp>
      <p:sp>
        <p:nvSpPr>
          <p:cNvPr id="6" name="Прямоугольник 5"/>
          <p:cNvSpPr/>
          <p:nvPr/>
        </p:nvSpPr>
        <p:spPr>
          <a:xfrm>
            <a:off x="4955823" y="3429000"/>
            <a:ext cx="6592709" cy="2862322"/>
          </a:xfrm>
          <a:prstGeom prst="rect">
            <a:avLst/>
          </a:prstGeom>
        </p:spPr>
        <p:txBody>
          <a:bodyPr wrap="square">
            <a:spAutoFit/>
          </a:bodyPr>
          <a:lstStyle/>
          <a:p>
            <a:pPr algn="just"/>
            <a:r>
              <a:rPr lang="ru-RU" dirty="0" smtClean="0"/>
              <a:t>В спальной комнате располагаются индивидуальные кроватки для детей разного возраста:</a:t>
            </a:r>
          </a:p>
          <a:p>
            <a:pPr marL="285750" indent="-285750" algn="just">
              <a:buFontTx/>
              <a:buChar char="-"/>
            </a:pPr>
            <a:r>
              <a:rPr lang="ru-RU" dirty="0" smtClean="0"/>
              <a:t>кроватки-люльки;</a:t>
            </a:r>
          </a:p>
          <a:p>
            <a:pPr marL="285750" indent="-285750" algn="just">
              <a:buFontTx/>
              <a:buChar char="-"/>
            </a:pPr>
            <a:r>
              <a:rPr lang="ru-RU" dirty="0"/>
              <a:t>к</a:t>
            </a:r>
            <a:r>
              <a:rPr lang="ru-RU" dirty="0" smtClean="0"/>
              <a:t>роватки с бортиками для детей от 1 года.</a:t>
            </a:r>
          </a:p>
          <a:p>
            <a:pPr algn="just"/>
            <a:r>
              <a:rPr lang="ru-RU" dirty="0" smtClean="0"/>
              <a:t>В спальне расположен пеленальный комод, шкафчики для хранения пеленок, подгузников и других предметов гигиены малышей</a:t>
            </a:r>
            <a:r>
              <a:rPr lang="ru-RU" dirty="0"/>
              <a:t>. </a:t>
            </a:r>
            <a:r>
              <a:rPr lang="ru-RU" dirty="0" smtClean="0"/>
              <a:t>Укладывая </a:t>
            </a:r>
            <a:r>
              <a:rPr lang="ru-RU" dirty="0"/>
              <a:t>спать детей, </a:t>
            </a:r>
            <a:r>
              <a:rPr lang="ru-RU" dirty="0" smtClean="0"/>
              <a:t>учитываются индивидуальные </a:t>
            </a:r>
            <a:r>
              <a:rPr lang="ru-RU" dirty="0"/>
              <a:t>особенности каждого ребенка (детей, нуждающихся в более длительном сне, </a:t>
            </a:r>
            <a:r>
              <a:rPr lang="ru-RU" dirty="0" smtClean="0"/>
              <a:t>укладывают </a:t>
            </a:r>
            <a:r>
              <a:rPr lang="ru-RU" dirty="0"/>
              <a:t>первыми </a:t>
            </a:r>
            <a:r>
              <a:rPr lang="ru-RU" dirty="0" smtClean="0"/>
              <a:t>Особое </a:t>
            </a:r>
            <a:r>
              <a:rPr lang="ru-RU" dirty="0"/>
              <a:t>внимание уделяется детям, недавно поступившим в </a:t>
            </a:r>
            <a:r>
              <a:rPr lang="ru-RU" dirty="0" smtClean="0"/>
              <a:t>группу</a:t>
            </a:r>
          </a:p>
        </p:txBody>
      </p:sp>
    </p:spTree>
    <p:extLst>
      <p:ext uri="{BB962C8B-B14F-4D97-AF65-F5344CB8AC3E}">
        <p14:creationId xmlns:p14="http://schemas.microsoft.com/office/powerpoint/2010/main" val="192121296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rotWithShape="1">
          <a:blip r:embed="rId2"/>
          <a:srcRect t="20277"/>
          <a:stretch/>
        </p:blipFill>
        <p:spPr>
          <a:xfrm>
            <a:off x="-98601" y="0"/>
            <a:ext cx="12290601" cy="6858000"/>
          </a:xfrm>
          <a:prstGeom prst="rect">
            <a:avLst/>
          </a:prstGeom>
        </p:spPr>
      </p:pic>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52444" y="349955"/>
            <a:ext cx="5694617" cy="3203222"/>
          </a:xfrm>
          <a:prstGeom prst="rect">
            <a:avLst/>
          </a:prstGeom>
        </p:spPr>
      </p:pic>
      <p:pic>
        <p:nvPicPr>
          <p:cNvPr id="4" name="Рисунок 3"/>
          <p:cNvPicPr>
            <a:picLocks noChangeAspect="1"/>
          </p:cNvPicPr>
          <p:nvPr/>
        </p:nvPicPr>
        <p:blipFill rotWithShape="1">
          <a:blip r:embed="rId4" cstate="print">
            <a:extLst>
              <a:ext uri="{28A0092B-C50C-407E-A947-70E740481C1C}">
                <a14:useLocalDpi xmlns:a14="http://schemas.microsoft.com/office/drawing/2010/main" val="0"/>
              </a:ext>
            </a:extLst>
          </a:blip>
          <a:srcRect t="12489" b="12775"/>
          <a:stretch/>
        </p:blipFill>
        <p:spPr>
          <a:xfrm>
            <a:off x="273060" y="361244"/>
            <a:ext cx="5694617" cy="3191933"/>
          </a:xfrm>
          <a:prstGeom prst="rect">
            <a:avLst/>
          </a:prstGeom>
        </p:spPr>
      </p:pic>
      <p:sp>
        <p:nvSpPr>
          <p:cNvPr id="5" name="Прямоугольник 4"/>
          <p:cNvSpPr/>
          <p:nvPr/>
        </p:nvSpPr>
        <p:spPr>
          <a:xfrm>
            <a:off x="594165" y="4189926"/>
            <a:ext cx="10905067" cy="2031325"/>
          </a:xfrm>
          <a:prstGeom prst="rect">
            <a:avLst/>
          </a:prstGeom>
        </p:spPr>
        <p:txBody>
          <a:bodyPr wrap="square">
            <a:spAutoFit/>
          </a:bodyPr>
          <a:lstStyle/>
          <a:p>
            <a:pPr algn="just"/>
            <a:r>
              <a:rPr lang="ru-RU" dirty="0" smtClean="0"/>
              <a:t>Для младенческой группы разрабатывается отдельное меню, которое </a:t>
            </a:r>
            <a:r>
              <a:rPr lang="ru-RU" dirty="0"/>
              <a:t>соответствует СП 2.4.3648-20 «Санитарно-эпидемиологические требования к организациям воспитания и обучения, отдыха и оздоровления детей и молодежи</a:t>
            </a:r>
            <a:r>
              <a:rPr lang="ru-RU" dirty="0" smtClean="0"/>
              <a:t>» и способствует полноценному развитию детей младенческого возраста. </a:t>
            </a:r>
          </a:p>
          <a:p>
            <a:pPr algn="just"/>
            <a:r>
              <a:rPr lang="ru-RU" dirty="0" smtClean="0"/>
              <a:t>Кормление </a:t>
            </a:r>
            <a:r>
              <a:rPr lang="ru-RU" dirty="0"/>
              <a:t>детей, так как они все самостоятельно сидят, осуществляется за высокими столами-</a:t>
            </a:r>
            <a:r>
              <a:rPr lang="ru-RU" dirty="0" err="1"/>
              <a:t>трансформерами</a:t>
            </a:r>
            <a:r>
              <a:rPr lang="ru-RU" dirty="0" smtClean="0"/>
              <a:t>.</a:t>
            </a:r>
            <a:endParaRPr lang="ru-RU" dirty="0"/>
          </a:p>
          <a:p>
            <a:pPr algn="just"/>
            <a:r>
              <a:rPr lang="ru-RU" dirty="0"/>
              <a:t>С 8 месяцев мы кормим одновременно двух сидящих за столом детей, давая им поочередно по 2-3 ложки пищи, </a:t>
            </a:r>
            <a:r>
              <a:rPr lang="ru-RU" dirty="0" smtClean="0"/>
              <a:t>приучаем </a:t>
            </a:r>
            <a:r>
              <a:rPr lang="ru-RU" dirty="0"/>
              <a:t>доброжелательно относиться к сидящему рядом малышу, не мешать ему. </a:t>
            </a:r>
          </a:p>
        </p:txBody>
      </p:sp>
    </p:spTree>
    <p:extLst>
      <p:ext uri="{BB962C8B-B14F-4D97-AF65-F5344CB8AC3E}">
        <p14:creationId xmlns:p14="http://schemas.microsoft.com/office/powerpoint/2010/main" val="207770487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rotWithShape="1">
          <a:blip r:embed="rId2"/>
          <a:srcRect t="20277"/>
          <a:stretch/>
        </p:blipFill>
        <p:spPr>
          <a:xfrm>
            <a:off x="-98601" y="0"/>
            <a:ext cx="12290601" cy="6858000"/>
          </a:xfrm>
          <a:prstGeom prst="rect">
            <a:avLst/>
          </a:prstGeom>
        </p:spPr>
      </p:pic>
      <p:pic>
        <p:nvPicPr>
          <p:cNvPr id="3" name="Рисунок 2"/>
          <p:cNvPicPr>
            <a:picLocks noChangeAspect="1"/>
          </p:cNvPicPr>
          <p:nvPr/>
        </p:nvPicPr>
        <p:blipFill rotWithShape="1">
          <a:blip r:embed="rId3" cstate="print">
            <a:extLst>
              <a:ext uri="{28A0092B-C50C-407E-A947-70E740481C1C}">
                <a14:useLocalDpi xmlns:a14="http://schemas.microsoft.com/office/drawing/2010/main" val="0"/>
              </a:ext>
            </a:extLst>
          </a:blip>
          <a:srcRect l="8246" r="4430"/>
          <a:stretch/>
        </p:blipFill>
        <p:spPr>
          <a:xfrm>
            <a:off x="256510" y="3883378"/>
            <a:ext cx="4064000" cy="2617871"/>
          </a:xfrm>
          <a:prstGeom prst="rect">
            <a:avLst/>
          </a:prstGeom>
        </p:spPr>
      </p:pic>
      <p:pic>
        <p:nvPicPr>
          <p:cNvPr id="4" name="Рисунок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35238" y="3883378"/>
            <a:ext cx="3490494" cy="2617871"/>
          </a:xfrm>
          <a:prstGeom prst="rect">
            <a:avLst/>
          </a:prstGeom>
        </p:spPr>
      </p:pic>
      <p:pic>
        <p:nvPicPr>
          <p:cNvPr id="5" name="Рисунок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78070" y="3883378"/>
            <a:ext cx="3499608" cy="2617871"/>
          </a:xfrm>
          <a:prstGeom prst="rect">
            <a:avLst/>
          </a:prstGeom>
        </p:spPr>
      </p:pic>
      <p:sp>
        <p:nvSpPr>
          <p:cNvPr id="6" name="Прямоугольник 5"/>
          <p:cNvSpPr/>
          <p:nvPr/>
        </p:nvSpPr>
        <p:spPr>
          <a:xfrm>
            <a:off x="1271499" y="1380615"/>
            <a:ext cx="9550399" cy="1754326"/>
          </a:xfrm>
          <a:prstGeom prst="rect">
            <a:avLst/>
          </a:prstGeom>
        </p:spPr>
        <p:txBody>
          <a:bodyPr wrap="square">
            <a:spAutoFit/>
          </a:bodyPr>
          <a:lstStyle/>
          <a:p>
            <a:pPr algn="just"/>
            <a:r>
              <a:rPr lang="ru-RU" dirty="0"/>
              <a:t>Мы поощряем активное обращение ребенка ко взрослому, а также умение самостоятельно занять себя, поддерживаем положительное эмоциональное состояние детей, предупреждаем появление отрицательных привычек. Предлагаем каждому ребенку разнообразные игрушки для освоения необходимых навыков. Для поддержания активности детей меняем виды деятельности. Организовываем места для игр с теми игрушками, которым дети отдают предпочтение.</a:t>
            </a:r>
          </a:p>
        </p:txBody>
      </p:sp>
    </p:spTree>
    <p:extLst>
      <p:ext uri="{BB962C8B-B14F-4D97-AF65-F5344CB8AC3E}">
        <p14:creationId xmlns:p14="http://schemas.microsoft.com/office/powerpoint/2010/main" val="9430234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529" y="5799"/>
            <a:ext cx="12193057" cy="6846401"/>
          </a:xfrm>
          <a:prstGeom prst="rect">
            <a:avLst/>
          </a:prstGeom>
        </p:spPr>
      </p:pic>
      <p:sp>
        <p:nvSpPr>
          <p:cNvPr id="8" name="Объект 7"/>
          <p:cNvSpPr>
            <a:spLocks noGrp="1"/>
          </p:cNvSpPr>
          <p:nvPr>
            <p:ph idx="1"/>
          </p:nvPr>
        </p:nvSpPr>
        <p:spPr/>
        <p:txBody>
          <a:bodyPr/>
          <a:lstStyle/>
          <a:p>
            <a:pPr marL="0" indent="0">
              <a:buNone/>
            </a:pPr>
            <a:r>
              <a:rPr lang="ru-RU" dirty="0" smtClean="0"/>
              <a:t>Группа раннего возраста (2-3 года)</a:t>
            </a:r>
            <a:endParaRPr lang="ru-RU" dirty="0"/>
          </a:p>
        </p:txBody>
      </p:sp>
      <p:sp>
        <p:nvSpPr>
          <p:cNvPr id="5" name="Заголовок 1"/>
          <p:cNvSpPr>
            <a:spLocks noGrp="1"/>
          </p:cNvSpPr>
          <p:nvPr>
            <p:ph type="title"/>
          </p:nvPr>
        </p:nvSpPr>
        <p:spPr/>
        <p:txBody>
          <a:bodyPr/>
          <a:lstStyle/>
          <a:p>
            <a:r>
              <a:rPr lang="ru-RU" dirty="0" smtClean="0"/>
              <a:t>Развивающая предметно-пространственная среда</a:t>
            </a:r>
            <a:endParaRPr lang="ru-RU" dirty="0"/>
          </a:p>
        </p:txBody>
      </p:sp>
      <p:pic>
        <p:nvPicPr>
          <p:cNvPr id="3" name="Рисунок 2"/>
          <p:cNvPicPr>
            <a:picLocks noChangeAspect="1"/>
          </p:cNvPicPr>
          <p:nvPr/>
        </p:nvPicPr>
        <p:blipFill rotWithShape="1">
          <a:blip r:embed="rId3" cstate="print">
            <a:extLst>
              <a:ext uri="{28A0092B-C50C-407E-A947-70E740481C1C}">
                <a14:useLocalDpi xmlns:a14="http://schemas.microsoft.com/office/drawing/2010/main" val="0"/>
              </a:ext>
            </a:extLst>
          </a:blip>
          <a:srcRect t="20710"/>
          <a:stretch/>
        </p:blipFill>
        <p:spPr>
          <a:xfrm>
            <a:off x="2979774" y="2605616"/>
            <a:ext cx="6232449" cy="3706284"/>
          </a:xfrm>
          <a:prstGeom prst="rect">
            <a:avLst/>
          </a:prstGeom>
          <a:ln w="127000" cap="sq">
            <a:solidFill>
              <a:srgbClr val="FFCCCC"/>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13242018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rot="10800000">
            <a:off x="-98601" y="0"/>
            <a:ext cx="12290601" cy="8602202"/>
          </a:xfrm>
          <a:prstGeom prst="rect">
            <a:avLst/>
          </a:prstGeom>
        </p:spPr>
      </p:pic>
      <p:sp>
        <p:nvSpPr>
          <p:cNvPr id="8" name="Объект 7"/>
          <p:cNvSpPr>
            <a:spLocks noGrp="1"/>
          </p:cNvSpPr>
          <p:nvPr>
            <p:ph idx="1"/>
          </p:nvPr>
        </p:nvSpPr>
        <p:spPr>
          <a:xfrm>
            <a:off x="76200" y="873039"/>
            <a:ext cx="4757057" cy="4270375"/>
          </a:xfrm>
        </p:spPr>
        <p:txBody>
          <a:bodyPr/>
          <a:lstStyle/>
          <a:p>
            <a:pPr marL="0" indent="0">
              <a:buNone/>
            </a:pPr>
            <a:r>
              <a:rPr lang="ru-RU" u="sng" dirty="0" smtClean="0"/>
              <a:t>Центр сюжетно-ролевых игр </a:t>
            </a:r>
            <a:endParaRPr lang="ru-RU" u="sng" dirty="0"/>
          </a:p>
        </p:txBody>
      </p:sp>
      <p:sp>
        <p:nvSpPr>
          <p:cNvPr id="5" name="Заголовок 1"/>
          <p:cNvSpPr>
            <a:spLocks noGrp="1"/>
          </p:cNvSpPr>
          <p:nvPr>
            <p:ph type="title"/>
          </p:nvPr>
        </p:nvSpPr>
        <p:spPr>
          <a:xfrm>
            <a:off x="97972" y="-156143"/>
            <a:ext cx="10515600" cy="1325563"/>
          </a:xfrm>
        </p:spPr>
        <p:txBody>
          <a:bodyPr>
            <a:normAutofit/>
          </a:bodyPr>
          <a:lstStyle/>
          <a:p>
            <a:r>
              <a:rPr lang="ru-RU" sz="3200" b="1" dirty="0" smtClean="0"/>
              <a:t>Социально-коммуникативное развитие </a:t>
            </a:r>
            <a:endParaRPr lang="ru-RU" sz="3200" b="1" dirty="0"/>
          </a:p>
        </p:txBody>
      </p:sp>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10746" y="3750770"/>
            <a:ext cx="3679418" cy="2737115"/>
          </a:xfrm>
          <a:prstGeom prst="rect">
            <a:avLst/>
          </a:prstGeom>
        </p:spPr>
      </p:pic>
      <p:pic>
        <p:nvPicPr>
          <p:cNvPr id="6" name="Рисунок 5"/>
          <p:cNvPicPr>
            <a:picLocks noChangeAspect="1"/>
          </p:cNvPicPr>
          <p:nvPr/>
        </p:nvPicPr>
        <p:blipFill rotWithShape="1">
          <a:blip r:embed="rId4" cstate="print">
            <a:extLst>
              <a:ext uri="{28A0092B-C50C-407E-A947-70E740481C1C}">
                <a14:useLocalDpi xmlns:a14="http://schemas.microsoft.com/office/drawing/2010/main" val="0"/>
              </a:ext>
            </a:extLst>
          </a:blip>
          <a:srcRect t="9874" b="16804"/>
          <a:stretch/>
        </p:blipFill>
        <p:spPr>
          <a:xfrm>
            <a:off x="9297527" y="356193"/>
            <a:ext cx="2469495" cy="3033494"/>
          </a:xfrm>
          <a:prstGeom prst="rect">
            <a:avLst/>
          </a:prstGeom>
        </p:spPr>
      </p:pic>
      <p:pic>
        <p:nvPicPr>
          <p:cNvPr id="10" name="Рисунок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3332" y="1525142"/>
            <a:ext cx="4040051" cy="4962743"/>
          </a:xfrm>
          <a:prstGeom prst="rect">
            <a:avLst/>
          </a:prstGeom>
        </p:spPr>
      </p:pic>
      <p:sp>
        <p:nvSpPr>
          <p:cNvPr id="11" name="Прямоугольник 10"/>
          <p:cNvSpPr/>
          <p:nvPr/>
        </p:nvSpPr>
        <p:spPr>
          <a:xfrm>
            <a:off x="4799985" y="1344996"/>
            <a:ext cx="4100939" cy="2308324"/>
          </a:xfrm>
          <a:prstGeom prst="rect">
            <a:avLst/>
          </a:prstGeom>
        </p:spPr>
        <p:txBody>
          <a:bodyPr wrap="square">
            <a:spAutoFit/>
          </a:bodyPr>
          <a:lstStyle/>
          <a:p>
            <a:pPr indent="457200" algn="just"/>
            <a:r>
              <a:rPr lang="ru-RU" sz="1600" dirty="0" smtClean="0"/>
              <a:t>В уголке имеются игрушки для детей 2-3 лет довольно крупные и готовые к использованию.</a:t>
            </a:r>
          </a:p>
          <a:p>
            <a:pPr indent="457200" algn="just"/>
            <a:r>
              <a:rPr lang="ru-RU" sz="1600" dirty="0" smtClean="0"/>
              <a:t>Это атрибуты для сюжетно – ролевой игры «Семья»: кухонная плита, кукольная кроватка с "постельными принадлежностями"; диванчик, на котором могут сидеть куклы; набор столовой и чайной кукольной посуды. </a:t>
            </a:r>
            <a:endParaRPr lang="ru-RU" sz="1600" b="0" i="0" dirty="0">
              <a:effectLst/>
            </a:endParaRPr>
          </a:p>
        </p:txBody>
      </p:sp>
      <p:pic>
        <p:nvPicPr>
          <p:cNvPr id="12" name="Рисунок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97527" y="3467758"/>
            <a:ext cx="2469495" cy="3020127"/>
          </a:xfrm>
          <a:prstGeom prst="rect">
            <a:avLst/>
          </a:prstGeom>
        </p:spPr>
      </p:pic>
    </p:spTree>
    <p:extLst>
      <p:ext uri="{BB962C8B-B14F-4D97-AF65-F5344CB8AC3E}">
        <p14:creationId xmlns:p14="http://schemas.microsoft.com/office/powerpoint/2010/main" val="277253763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98601" y="0"/>
            <a:ext cx="12290601" cy="8602202"/>
          </a:xfrm>
          <a:prstGeom prst="rect">
            <a:avLst/>
          </a:prstGeom>
        </p:spPr>
      </p:pic>
      <p:sp>
        <p:nvSpPr>
          <p:cNvPr id="8" name="Объект 7"/>
          <p:cNvSpPr>
            <a:spLocks noGrp="1"/>
          </p:cNvSpPr>
          <p:nvPr>
            <p:ph idx="1"/>
          </p:nvPr>
        </p:nvSpPr>
        <p:spPr>
          <a:xfrm>
            <a:off x="0" y="987425"/>
            <a:ext cx="4757057" cy="4270375"/>
          </a:xfrm>
        </p:spPr>
        <p:txBody>
          <a:bodyPr/>
          <a:lstStyle/>
          <a:p>
            <a:pPr marL="0" indent="0">
              <a:buNone/>
            </a:pPr>
            <a:r>
              <a:rPr lang="ru-RU" u="sng" dirty="0" smtClean="0"/>
              <a:t>Центр сюжетно-ролевых игр </a:t>
            </a:r>
            <a:endParaRPr lang="ru-RU" u="sng" dirty="0"/>
          </a:p>
        </p:txBody>
      </p:sp>
      <p:sp>
        <p:nvSpPr>
          <p:cNvPr id="5" name="Заголовок 1"/>
          <p:cNvSpPr>
            <a:spLocks noGrp="1"/>
          </p:cNvSpPr>
          <p:nvPr>
            <p:ph type="title"/>
          </p:nvPr>
        </p:nvSpPr>
        <p:spPr>
          <a:xfrm>
            <a:off x="0" y="32317"/>
            <a:ext cx="10515600" cy="1325563"/>
          </a:xfrm>
        </p:spPr>
        <p:txBody>
          <a:bodyPr>
            <a:normAutofit/>
          </a:bodyPr>
          <a:lstStyle/>
          <a:p>
            <a:r>
              <a:rPr lang="ru-RU" sz="3200" b="1" dirty="0" smtClean="0"/>
              <a:t>Социально-коммуникативное развитие </a:t>
            </a:r>
            <a:endParaRPr lang="ru-RU" sz="3200" b="1" dirty="0"/>
          </a:p>
        </p:txBody>
      </p:sp>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57800" y="1574515"/>
            <a:ext cx="3211009" cy="4717409"/>
          </a:xfrm>
          <a:prstGeom prst="rect">
            <a:avLst/>
          </a:prstGeom>
        </p:spPr>
      </p:pic>
      <p:pic>
        <p:nvPicPr>
          <p:cNvPr id="3" name="Рисунок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95874" y="1572777"/>
            <a:ext cx="2996207" cy="4717409"/>
          </a:xfrm>
          <a:prstGeom prst="rect">
            <a:avLst/>
          </a:prstGeom>
        </p:spPr>
      </p:pic>
      <p:pic>
        <p:nvPicPr>
          <p:cNvPr id="7" name="Рисунок 6"/>
          <p:cNvPicPr>
            <a:picLocks noChangeAspect="1"/>
          </p:cNvPicPr>
          <p:nvPr/>
        </p:nvPicPr>
        <p:blipFill>
          <a:blip r:embed="rId5"/>
          <a:stretch>
            <a:fillRect/>
          </a:stretch>
        </p:blipFill>
        <p:spPr>
          <a:xfrm>
            <a:off x="420543" y="1572778"/>
            <a:ext cx="4545126" cy="3118731"/>
          </a:xfrm>
          <a:prstGeom prst="rect">
            <a:avLst/>
          </a:prstGeom>
        </p:spPr>
      </p:pic>
      <p:sp>
        <p:nvSpPr>
          <p:cNvPr id="11" name="Прямоугольник 10"/>
          <p:cNvSpPr/>
          <p:nvPr/>
        </p:nvSpPr>
        <p:spPr>
          <a:xfrm>
            <a:off x="275387" y="4680389"/>
            <a:ext cx="4676723" cy="2062103"/>
          </a:xfrm>
          <a:prstGeom prst="rect">
            <a:avLst/>
          </a:prstGeom>
        </p:spPr>
        <p:txBody>
          <a:bodyPr wrap="square">
            <a:spAutoFit/>
          </a:bodyPr>
          <a:lstStyle/>
          <a:p>
            <a:pPr lvl="0" indent="457200" algn="just"/>
            <a:r>
              <a:rPr lang="ru-RU" sz="1600" dirty="0"/>
              <a:t>Атрибуты для сюжетно – ролевой игры «Больница»: аптечная стойка, медицинские предметы (шприц, термометр, пузырьки, вата, и др.).  </a:t>
            </a:r>
            <a:endParaRPr lang="ru-RU" sz="1600" dirty="0" smtClean="0"/>
          </a:p>
          <a:p>
            <a:pPr lvl="0" indent="457200" algn="just"/>
            <a:r>
              <a:rPr lang="ru-RU" sz="1600" dirty="0" smtClean="0"/>
              <a:t>Атрибуты для сюжетно-ролевой игры «Парикмахерская»: стойка с зеркалом, игрушечные принадлежности парикмахера – ножницы, фен, расческа, пузырьки шампуня. </a:t>
            </a:r>
            <a:endParaRPr lang="ru-RU" sz="1600" dirty="0"/>
          </a:p>
        </p:txBody>
      </p:sp>
    </p:spTree>
    <p:extLst>
      <p:ext uri="{BB962C8B-B14F-4D97-AF65-F5344CB8AC3E}">
        <p14:creationId xmlns:p14="http://schemas.microsoft.com/office/powerpoint/2010/main" val="537282246"/>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1258</TotalTime>
  <Words>1050</Words>
  <Application>Microsoft Office PowerPoint</Application>
  <PresentationFormat>Широкоэкранный</PresentationFormat>
  <Paragraphs>105</Paragraphs>
  <Slides>17</Slides>
  <Notes>1</Notes>
  <HiddenSlides>0</HiddenSlides>
  <MMClips>0</MMClips>
  <ScaleCrop>false</ScaleCrop>
  <HeadingPairs>
    <vt:vector size="6" baseType="variant">
      <vt:variant>
        <vt:lpstr>Использованные шрифты</vt:lpstr>
      </vt:variant>
      <vt:variant>
        <vt:i4>3</vt:i4>
      </vt:variant>
      <vt:variant>
        <vt:lpstr>Тема</vt:lpstr>
      </vt:variant>
      <vt:variant>
        <vt:i4>1</vt:i4>
      </vt:variant>
      <vt:variant>
        <vt:lpstr>Заголовки слайдов</vt:lpstr>
      </vt:variant>
      <vt:variant>
        <vt:i4>17</vt:i4>
      </vt:variant>
    </vt:vector>
  </HeadingPairs>
  <TitlesOfParts>
    <vt:vector size="21" baseType="lpstr">
      <vt:lpstr>Arial</vt:lpstr>
      <vt:lpstr>Calibri</vt:lpstr>
      <vt:lpstr>Calibri Light</vt:lpstr>
      <vt:lpstr>Тема Office</vt:lpstr>
      <vt:lpstr>Развивающая предметно-пространственная среда ДОО</vt:lpstr>
      <vt:lpstr>Развивающая предметно-пространственная среда</vt:lpstr>
      <vt:lpstr>Презентация PowerPoint</vt:lpstr>
      <vt:lpstr>Презентация PowerPoint</vt:lpstr>
      <vt:lpstr>Презентация PowerPoint</vt:lpstr>
      <vt:lpstr>Презентация PowerPoint</vt:lpstr>
      <vt:lpstr>Развивающая предметно-пространственная среда</vt:lpstr>
      <vt:lpstr>Социально-коммуникативное развитие </vt:lpstr>
      <vt:lpstr>Социально-коммуникативное развитие </vt:lpstr>
      <vt:lpstr>Социально-коммуникативное развитие </vt:lpstr>
      <vt:lpstr>Познавательное развитие </vt:lpstr>
      <vt:lpstr>Познавательное развитие </vt:lpstr>
      <vt:lpstr>Речевое развитие </vt:lpstr>
      <vt:lpstr>Речевое развитие </vt:lpstr>
      <vt:lpstr>Художественно-эстетическое развитие </vt:lpstr>
      <vt:lpstr>Художественно-эстетическое развитие </vt:lpstr>
      <vt:lpstr>Физическое развитие </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Березонька</dc:creator>
  <cp:lastModifiedBy>Юлия</cp:lastModifiedBy>
  <cp:revision>113</cp:revision>
  <dcterms:created xsi:type="dcterms:W3CDTF">2022-03-17T01:02:56Z</dcterms:created>
  <dcterms:modified xsi:type="dcterms:W3CDTF">2022-03-29T06:21:17Z</dcterms:modified>
</cp:coreProperties>
</file>