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20"/>
  </p:notesMasterIdLst>
  <p:sldIdLst>
    <p:sldId id="299" r:id="rId2"/>
    <p:sldId id="304" r:id="rId3"/>
    <p:sldId id="258" r:id="rId4"/>
    <p:sldId id="264" r:id="rId5"/>
    <p:sldId id="262" r:id="rId6"/>
    <p:sldId id="263" r:id="rId7"/>
    <p:sldId id="301" r:id="rId8"/>
    <p:sldId id="261" r:id="rId9"/>
    <p:sldId id="303" r:id="rId10"/>
    <p:sldId id="300" r:id="rId11"/>
    <p:sldId id="266" r:id="rId12"/>
    <p:sldId id="298" r:id="rId13"/>
    <p:sldId id="278" r:id="rId14"/>
    <p:sldId id="295" r:id="rId15"/>
    <p:sldId id="296" r:id="rId16"/>
    <p:sldId id="280" r:id="rId17"/>
    <p:sldId id="283" r:id="rId18"/>
    <p:sldId id="30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595" autoAdjust="0"/>
  </p:normalViewPr>
  <p:slideViewPr>
    <p:cSldViewPr>
      <p:cViewPr>
        <p:scale>
          <a:sx n="66" d="100"/>
          <a:sy n="66" d="100"/>
        </p:scale>
        <p:origin x="-150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CFD4131-CEBC-42FE-909E-A20CF2983C29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9679587-8B7C-466C-B2FD-0159E425C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C08BB-E2E0-43CB-AFE6-58E1BFE707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176D8-8938-4CEC-93F7-1D487EEA91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8D2E0-D7A8-4F64-AA0D-5220EFE4C1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C87CD-9F09-4191-9654-8588BD4657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2F4D3432-E15C-4120-94AB-99D4322B80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CEF80-6868-4176-9735-5188BE2806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A5C56-A704-4CD1-8194-AA3D22378F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CB62-CCF9-486B-901A-2E41D5EFC7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96384-014C-48DA-A796-74CE6931F3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A7A53-FF22-4ABD-98C8-A379CAF66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AF749-896D-414D-825E-6AF48511FC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963E9EB-201B-46BF-80AD-124B38B319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days.ru/Images/im955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&#1052;&#1086;&#1080;%20&#1076;&#1086;&#1082;&#1091;&#1084;&#1077;&#1085;&#1090;&#1099;/&#1051;&#1045;&#1053;&#1040;/&#1044;&#1053;&#1048;%20&#1057;&#1051;&#1040;&#1042;&#1071;&#1053;&#1057;&#1050;&#1054;&#1049;%20&#1055;&#1048;&#1057;&#1068;&#1052;&#1045;&#1053;&#1053;&#1054;&#1057;&#1058;&#1048;%20&#1048;%20&#1050;&#1059;&#1051;&#1068;&#1058;&#1059;&#1056;&#1067;/&#1046;&#1080;&#1090;&#1080;&#1103;%20&#1089;&#1074;&#1103;&#1090;&#1099;&#1093;/&#1048;&#1082;&#1086;&#1085;&#1072;%20&#1057;&#1074;&#1103;&#1090;&#1099;&#1077;%20&#1050;&#1080;&#1088;&#1080;&#1083;&#1083;%20&#1080;%20&#1052;&#1077;&#1092;&#1086;&#1076;&#1080;&#1081;%20-%20&#1091;&#1095;&#1080;&#1090;&#1077;&#1083;&#1103;%20&#1057;&#1083;&#1086;&#1074;&#1077;&#1085;&#1089;&#1082;&#1080;&#1077;.files/ib955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rtsongs.narod.ru/gorod/22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kotlovka.ru/pgalery/albums/userpics/10002/normal_829_93.jpg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days.ru/Images/im466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file:///C:\Documents%20and%20Settings\Vadim\&#1052;&#1086;&#1080;%20&#1076;&#1086;&#1082;&#1091;&#1084;&#1077;&#1085;&#1090;&#1099;\&#1051;&#1045;&#1053;&#1040;\&#1044;&#1053;&#1048;%20&#1057;&#1051;&#1040;&#1042;&#1071;&#1053;&#1057;&#1050;&#1054;&#1049;%20&#1055;&#1048;&#1057;&#1068;&#1052;&#1045;&#1053;&#1053;&#1054;&#1057;&#1058;&#1048;%20&#1048;%20&#1050;&#1059;&#1051;&#1068;&#1058;&#1059;&#1056;&#1067;\&#1046;&#1080;&#1090;&#1080;&#1103;%20&#1089;&#1074;&#1103;&#1090;&#1099;&#1093;\&#1048;&#1082;&#1086;&#1085;&#1072;%20&#1057;&#1074;&#1103;&#1090;&#1099;&#1077;%20&#1050;&#1080;&#1088;&#1080;&#1083;&#1083;%20&#1080;%20&#1052;&#1077;&#1092;&#1086;&#1076;&#1080;&#1081;.files\ib466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ljplus.ru/img4/a/r/artur_belyaev/image001-k-i-m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760" y="692696"/>
            <a:ext cx="4248472" cy="280831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0" dirty="0" smtClean="0">
                <a:solidFill>
                  <a:schemeClr val="tx1"/>
                </a:solidFill>
                <a:latin typeface="Arial Black" pitchFamily="34" charset="0"/>
              </a:rPr>
              <a:t>История о создателях кириллицы – братьях</a:t>
            </a:r>
            <a:br>
              <a:rPr lang="ru-RU" sz="3600" b="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3600" b="0" dirty="0" smtClean="0">
                <a:solidFill>
                  <a:schemeClr val="tx1"/>
                </a:solidFill>
                <a:latin typeface="Arial Black" pitchFamily="34" charset="0"/>
              </a:rPr>
              <a:t>Кирилле и </a:t>
            </a:r>
            <a:r>
              <a:rPr lang="ru-RU" sz="3600" b="0" dirty="0" err="1" smtClean="0">
                <a:solidFill>
                  <a:schemeClr val="tx1"/>
                </a:solidFill>
                <a:latin typeface="Arial Black" pitchFamily="34" charset="0"/>
              </a:rPr>
              <a:t>Мефодии</a:t>
            </a:r>
            <a:endParaRPr lang="ru-RU" sz="3600" b="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 l="18454" t="6923" r="18454" b="13846"/>
          <a:stretch>
            <a:fillRect/>
          </a:stretch>
        </p:blipFill>
        <p:spPr bwMode="auto">
          <a:xfrm>
            <a:off x="323528" y="260648"/>
            <a:ext cx="2222310" cy="3240435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 l="18541" t="7005" r="18541" b="14011"/>
          <a:stretch>
            <a:fillRect/>
          </a:stretch>
        </p:blipFill>
        <p:spPr bwMode="auto">
          <a:xfrm>
            <a:off x="6660232" y="332656"/>
            <a:ext cx="2206532" cy="3096989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4341" name="Содержимое 4" descr="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572099"/>
            <a:ext cx="2403252" cy="328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6" descr="ib13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595223"/>
            <a:ext cx="2153990" cy="309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25513" y="333375"/>
            <a:ext cx="8218487" cy="10128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Буквицы</a:t>
            </a:r>
            <a:r>
              <a:rPr lang="en-US" sz="3200" dirty="0" smtClean="0">
                <a:solidFill>
                  <a:srgbClr val="C00000"/>
                </a:solidFill>
                <a:latin typeface="Arial Black" pitchFamily="34" charset="0"/>
              </a:rPr>
              <a:t> -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 заглавные буквы славянского алфавита</a:t>
            </a:r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628800"/>
            <a:ext cx="1695450" cy="2365375"/>
          </a:xfrm>
          <a:ln w="25400">
            <a:solidFill>
              <a:srgbClr val="FFFF00"/>
            </a:solidFill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520" y="1628799"/>
            <a:ext cx="1488580" cy="2376265"/>
          </a:xfrm>
          <a:prstGeom prst="rect">
            <a:avLst/>
          </a:prstGeom>
          <a:noFill/>
          <a:ln w="254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365104"/>
            <a:ext cx="1612900" cy="22860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293096"/>
            <a:ext cx="1590011" cy="2348880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5" y="4347617"/>
            <a:ext cx="1656184" cy="2261146"/>
          </a:xfrm>
          <a:prstGeom prst="rect">
            <a:avLst/>
          </a:prstGeom>
          <a:noFill/>
          <a:ln w="254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1628800"/>
            <a:ext cx="1570968" cy="2376264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1628800"/>
            <a:ext cx="1485900" cy="23622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4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boo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44675"/>
            <a:ext cx="43592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23850" y="620713"/>
            <a:ext cx="84963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  <a:r>
              <a:rPr lang="ru-RU" dirty="0">
                <a:latin typeface="+mn-lt"/>
                <a:cs typeface="Arial" pitchFamily="34" charset="0"/>
              </a:rPr>
              <a:t>В 863 году зазвучало слово Божие в моравских городах и селениях на родном, славянском языке, создавались письмена, светские книги. Началось славянское летописание.</a:t>
            </a:r>
            <a:endParaRPr lang="ru-RU" sz="1600" dirty="0">
              <a:latin typeface="+mn-lt"/>
              <a:cs typeface="Arial" pitchFamily="34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500563" y="1916113"/>
            <a:ext cx="4392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859338" y="1628775"/>
            <a:ext cx="410368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ru-RU" dirty="0">
                <a:latin typeface="+mn-lt"/>
                <a:cs typeface="Arial" pitchFamily="34" charset="0"/>
              </a:rPr>
              <a:t>Всю свою жизнь </a:t>
            </a:r>
            <a:r>
              <a:rPr lang="ru-RU" dirty="0" err="1">
                <a:latin typeface="+mn-lt"/>
                <a:cs typeface="Arial" pitchFamily="34" charset="0"/>
              </a:rPr>
              <a:t>солоунские</a:t>
            </a:r>
            <a:r>
              <a:rPr lang="ru-RU" dirty="0">
                <a:latin typeface="+mn-lt"/>
                <a:cs typeface="Arial" pitchFamily="34" charset="0"/>
              </a:rPr>
              <a:t> братья посвятили учению, знаниям, служению славянам. Они не придавали особого значения ни богатству, ни почестям, ни славе, ни карьере.</a:t>
            </a:r>
          </a:p>
          <a:p>
            <a:pPr algn="just">
              <a:defRPr/>
            </a:pPr>
            <a:r>
              <a:rPr lang="ru-RU" dirty="0">
                <a:latin typeface="+mn-lt"/>
                <a:cs typeface="Arial" pitchFamily="34" charset="0"/>
              </a:rPr>
              <a:t>     Младший, </a:t>
            </a:r>
            <a:r>
              <a:rPr lang="ru-RU" dirty="0" smtClean="0">
                <a:latin typeface="+mn-lt"/>
                <a:cs typeface="Arial" pitchFamily="34" charset="0"/>
              </a:rPr>
              <a:t>Константин (Кирилл), </a:t>
            </a:r>
            <a:r>
              <a:rPr lang="ru-RU" dirty="0">
                <a:latin typeface="+mn-lt"/>
                <a:cs typeface="Arial" pitchFamily="34" charset="0"/>
              </a:rPr>
              <a:t>много читал, размышлял, писал проповеди, а старший</a:t>
            </a:r>
            <a:r>
              <a:rPr lang="ru-RU" dirty="0" smtClean="0">
                <a:latin typeface="+mn-lt"/>
                <a:cs typeface="Arial" pitchFamily="34" charset="0"/>
              </a:rPr>
              <a:t>, Михаил (</a:t>
            </a:r>
            <a:r>
              <a:rPr lang="ru-RU" dirty="0" err="1" smtClean="0">
                <a:latin typeface="+mn-lt"/>
                <a:cs typeface="Arial" pitchFamily="34" charset="0"/>
              </a:rPr>
              <a:t>Мефодий</a:t>
            </a:r>
            <a:r>
              <a:rPr lang="ru-RU" dirty="0" smtClean="0">
                <a:latin typeface="+mn-lt"/>
                <a:cs typeface="Arial" pitchFamily="34" charset="0"/>
              </a:rPr>
              <a:t>), </a:t>
            </a:r>
            <a:r>
              <a:rPr lang="ru-RU" dirty="0">
                <a:latin typeface="+mn-lt"/>
                <a:cs typeface="Arial" pitchFamily="34" charset="0"/>
              </a:rPr>
              <a:t>был больше организатором. Константин переводил с греческого и латинского на славянский, писал, создав азбуку, по-славянски, </a:t>
            </a:r>
            <a:r>
              <a:rPr lang="ru-RU" dirty="0" smtClean="0">
                <a:latin typeface="+mn-lt"/>
                <a:cs typeface="Arial" pitchFamily="34" charset="0"/>
              </a:rPr>
              <a:t>Михаил </a:t>
            </a:r>
            <a:r>
              <a:rPr lang="ru-RU" dirty="0">
                <a:latin typeface="+mn-lt"/>
                <a:cs typeface="Arial" pitchFamily="34" charset="0"/>
              </a:rPr>
              <a:t>– «издавал» книги, руководил школой учеников.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95288" y="5517232"/>
            <a:ext cx="84963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000" dirty="0">
                <a:latin typeface="+mn-lt"/>
                <a:cs typeface="+mn-cs"/>
              </a:rPr>
              <a:t>      </a:t>
            </a:r>
            <a:r>
              <a:rPr lang="ru-RU" dirty="0">
                <a:latin typeface="+mn-lt"/>
                <a:cs typeface="Arial" pitchFamily="34" charset="0"/>
              </a:rPr>
              <a:t>Константину не суждено было вернуться на </a:t>
            </a:r>
            <a:r>
              <a:rPr lang="ru-RU" dirty="0" smtClean="0">
                <a:latin typeface="+mn-lt"/>
                <a:cs typeface="Arial" pitchFamily="34" charset="0"/>
              </a:rPr>
              <a:t>родину</a:t>
            </a:r>
            <a:r>
              <a:rPr lang="ru-RU" dirty="0">
                <a:latin typeface="+mn-lt"/>
                <a:cs typeface="Arial" pitchFamily="34" charset="0"/>
              </a:rPr>
              <a:t>. Когда они приехали в Рим, он тяжело заболел, принял постриг, получил имя Кирилл и через несколько часов скончался. С этим именем он и остался жить в светлой памяти потомков. Похоронен в Риме.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468313" y="0"/>
            <a:ext cx="8262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Начало славянского летописания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906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800" spc="3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800" spc="3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 лику святых равноапостольные Кирилл и </a:t>
            </a:r>
            <a:r>
              <a:rPr lang="ru-RU" sz="3200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Мефодий</a:t>
            </a:r>
            <a:r>
              <a:rPr lang="ru-RU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причислены в древности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endParaRPr lang="ru-RU" sz="2800" spc="3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6357938" cy="49720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		</a:t>
            </a:r>
            <a:r>
              <a:rPr lang="ru-RU" sz="2600" dirty="0" smtClean="0">
                <a:cs typeface="Arial" charset="0"/>
              </a:rPr>
              <a:t>В Русской Православной Церкви память святых равноапостольных просветителей славян чествуется с </a:t>
            </a:r>
            <a:r>
              <a:rPr lang="en-US" sz="2600" dirty="0" smtClean="0">
                <a:cs typeface="Arial" charset="0"/>
              </a:rPr>
              <a:t>XI</a:t>
            </a:r>
            <a:r>
              <a:rPr lang="ru-RU" sz="2600" dirty="0" smtClean="0">
                <a:cs typeface="Arial" charset="0"/>
              </a:rPr>
              <a:t> века </a:t>
            </a:r>
          </a:p>
          <a:p>
            <a:pPr>
              <a:buFont typeface="Arial" charset="0"/>
              <a:buNone/>
            </a:pPr>
            <a:r>
              <a:rPr lang="ru-RU" sz="2600" dirty="0" smtClean="0">
                <a:cs typeface="Arial" charset="0"/>
              </a:rPr>
              <a:t>		Память каждого из св. братьев отмечается в дни их кончины:              </a:t>
            </a:r>
            <a:r>
              <a:rPr lang="ru-RU" sz="2600" i="1" dirty="0" smtClean="0">
                <a:cs typeface="Arial" charset="0"/>
              </a:rPr>
              <a:t>Св. </a:t>
            </a:r>
            <a:r>
              <a:rPr lang="ru-RU" sz="2600" i="1" dirty="0" err="1" smtClean="0">
                <a:cs typeface="Arial" charset="0"/>
              </a:rPr>
              <a:t>равноап</a:t>
            </a:r>
            <a:r>
              <a:rPr lang="ru-RU" sz="2600" i="1" dirty="0" smtClean="0">
                <a:cs typeface="Arial" charset="0"/>
              </a:rPr>
              <a:t>. Кирилл – 14 февр.(по ст. ст.)/27 февр. (по нов. ст.).              Св. </a:t>
            </a:r>
            <a:r>
              <a:rPr lang="ru-RU" sz="2600" i="1" dirty="0" err="1" smtClean="0">
                <a:cs typeface="Arial" charset="0"/>
              </a:rPr>
              <a:t>равноап</a:t>
            </a:r>
            <a:r>
              <a:rPr lang="ru-RU" sz="2600" i="1" dirty="0" smtClean="0">
                <a:cs typeface="Arial" charset="0"/>
              </a:rPr>
              <a:t>. </a:t>
            </a:r>
            <a:r>
              <a:rPr lang="ru-RU" sz="2600" i="1" dirty="0" err="1" smtClean="0">
                <a:cs typeface="Arial" charset="0"/>
              </a:rPr>
              <a:t>Мефодий</a:t>
            </a:r>
            <a:r>
              <a:rPr lang="ru-RU" sz="2600" i="1" dirty="0" smtClean="0">
                <a:cs typeface="Arial" charset="0"/>
              </a:rPr>
              <a:t> – 6 апреля/19 апреля.                             	Общая церковная память отмечается 11 мая/24 мая</a:t>
            </a:r>
            <a:r>
              <a:rPr lang="ru-RU" sz="2600" dirty="0" smtClean="0">
                <a:cs typeface="Arial" charset="0"/>
              </a:rPr>
              <a:t> </a:t>
            </a:r>
          </a:p>
        </p:txBody>
      </p:sp>
      <p:pic>
        <p:nvPicPr>
          <p:cNvPr id="23554" name="Picture 2" descr="Святые Кирилл и Мефодий - учителя Словенские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444208" y="1340768"/>
            <a:ext cx="2268984" cy="3224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Рисунок 4" descr="1306188147_slav-pismenn-0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725144"/>
            <a:ext cx="2862709" cy="195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475656" y="188913"/>
            <a:ext cx="70571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Возрождение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славянского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праздника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26626" name="Picture 6" descr="Ohrid_%20St%20Cyril%20and%20his%20brother%20St%20Methodius%20-%20Apostles%20to%20the%20Slav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57338"/>
            <a:ext cx="35702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6021388"/>
            <a:ext cx="39227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Македония </a:t>
            </a:r>
            <a:r>
              <a:rPr lang="ru-RU" b="1" dirty="0" err="1">
                <a:solidFill>
                  <a:srgbClr val="C00000"/>
                </a:solidFill>
                <a:latin typeface="Arial Black" pitchFamily="34" charset="0"/>
                <a:cs typeface="+mn-cs"/>
              </a:rPr>
              <a:t>Охрид</a:t>
            </a:r>
            <a:r>
              <a:rPr lang="ru-RU" b="1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 Памятник Кириллу и </a:t>
            </a:r>
            <a:r>
              <a:rPr lang="ru-RU" b="1" dirty="0" err="1">
                <a:solidFill>
                  <a:srgbClr val="C00000"/>
                </a:solidFill>
                <a:latin typeface="Arial Black" pitchFamily="34" charset="0"/>
                <a:cs typeface="+mn-cs"/>
              </a:rPr>
              <a:t>Мефодию</a:t>
            </a:r>
            <a:endParaRPr lang="ru-RU" b="1" dirty="0">
              <a:solidFill>
                <a:srgbClr val="C0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924300" y="1412776"/>
            <a:ext cx="4968875" cy="549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>
                <a:latin typeface="+mn-lt"/>
                <a:cs typeface="+mn-cs"/>
              </a:rPr>
              <a:t>     </a:t>
            </a:r>
            <a:r>
              <a:rPr lang="ru-RU" sz="2000" dirty="0">
                <a:latin typeface="+mn-lt"/>
                <a:cs typeface="Arial" pitchFamily="34" charset="0"/>
              </a:rPr>
              <a:t>Уже в </a:t>
            </a:r>
            <a:r>
              <a:rPr lang="en-US" sz="2000" dirty="0">
                <a:latin typeface="+mn-lt"/>
                <a:cs typeface="Arial" pitchFamily="34" charset="0"/>
              </a:rPr>
              <a:t>IX – X </a:t>
            </a:r>
            <a:r>
              <a:rPr lang="ru-RU" sz="2000" dirty="0">
                <a:latin typeface="+mn-lt"/>
                <a:cs typeface="Arial" pitchFamily="34" charset="0"/>
              </a:rPr>
              <a:t>веках на родине Кирилла и </a:t>
            </a:r>
            <a:r>
              <a:rPr lang="ru-RU" sz="2000" dirty="0" err="1">
                <a:latin typeface="+mn-lt"/>
                <a:cs typeface="Arial" pitchFamily="34" charset="0"/>
              </a:rPr>
              <a:t>Мефодия</a:t>
            </a:r>
            <a:r>
              <a:rPr lang="ru-RU" sz="2000" dirty="0">
                <a:latin typeface="+mn-lt"/>
                <a:cs typeface="Arial" pitchFamily="34" charset="0"/>
              </a:rPr>
              <a:t> стали зарождаться первые традиции прославления и почитания создателей славянской письменности.     Но скоро римская церковь стала выступать против славянского языка, называя его варварским. Несмотря на это, имена Кирилла и </a:t>
            </a:r>
            <a:r>
              <a:rPr lang="ru-RU" sz="2000" dirty="0" err="1">
                <a:latin typeface="+mn-lt"/>
                <a:cs typeface="Arial" pitchFamily="34" charset="0"/>
              </a:rPr>
              <a:t>Мефодия</a:t>
            </a:r>
            <a:r>
              <a:rPr lang="ru-RU" sz="2000" dirty="0">
                <a:latin typeface="+mn-lt"/>
                <a:cs typeface="Arial" pitchFamily="34" charset="0"/>
              </a:rPr>
              <a:t> продолжали жить среди славянского народа, а в середине</a:t>
            </a:r>
            <a:r>
              <a:rPr lang="en-US" sz="2000" dirty="0">
                <a:latin typeface="+mn-lt"/>
                <a:cs typeface="Arial" pitchFamily="34" charset="0"/>
              </a:rPr>
              <a:t> XIV </a:t>
            </a:r>
            <a:r>
              <a:rPr lang="ru-RU" sz="2000" dirty="0">
                <a:latin typeface="+mn-lt"/>
                <a:cs typeface="Arial" pitchFamily="34" charset="0"/>
              </a:rPr>
              <a:t>века официально их причислили к святым.</a:t>
            </a:r>
          </a:p>
          <a:p>
            <a:pPr algn="just">
              <a:defRPr/>
            </a:pPr>
            <a:r>
              <a:rPr lang="ru-RU" sz="2000" dirty="0">
                <a:latin typeface="+mn-lt"/>
                <a:cs typeface="Arial" pitchFamily="34" charset="0"/>
              </a:rPr>
              <a:t>    В России было по-иному. Память славян-просветителей праздновалась уже в</a:t>
            </a:r>
            <a:r>
              <a:rPr lang="en-US" sz="2000" dirty="0">
                <a:latin typeface="+mn-lt"/>
                <a:cs typeface="Arial" pitchFamily="34" charset="0"/>
              </a:rPr>
              <a:t> XI</a:t>
            </a:r>
            <a:r>
              <a:rPr lang="ru-RU" sz="2000" dirty="0">
                <a:latin typeface="+mn-lt"/>
                <a:cs typeface="Arial" pitchFamily="34" charset="0"/>
              </a:rPr>
              <a:t> веке, здесь никогда их не считали еретиками, то есть безбожниками. Но всё же это больше интересовало только учёных. Широкие празднества славянского слова начались в России в начале 60-х годов прошлого века.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95288" y="4868863"/>
            <a:ext cx="51847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+mn-lt"/>
                <a:cs typeface="Arial" pitchFamily="34" charset="0"/>
              </a:rPr>
              <a:t>В праздник славянской письменности 24 мая 1992 года в Москве на Славянской площади состоялось торжественное открытие памятника святым Кириллу и Мефодию работы скульптора Клыкова Вячеслава Михайловича.</a:t>
            </a:r>
          </a:p>
        </p:txBody>
      </p:sp>
      <p:pic>
        <p:nvPicPr>
          <p:cNvPr id="27650" name="Picture 8" descr="0_7deb_64f11189_L"/>
          <p:cNvPicPr>
            <a:picLocks noChangeAspect="1" noChangeArrowheads="1"/>
          </p:cNvPicPr>
          <p:nvPr/>
        </p:nvPicPr>
        <p:blipFill>
          <a:blip r:embed="rId2" cstate="print"/>
          <a:srcRect l="19766" r="16708" b="36400"/>
          <a:stretch>
            <a:fillRect/>
          </a:stretch>
        </p:blipFill>
        <p:spPr bwMode="auto">
          <a:xfrm>
            <a:off x="683568" y="908720"/>
            <a:ext cx="2880320" cy="3845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611560" y="260350"/>
            <a:ext cx="31682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  <a:cs typeface="Browallia New" pitchFamily="34" charset="-34"/>
              </a:rPr>
              <a:t>Москва. Славянская площадь</a:t>
            </a:r>
          </a:p>
        </p:txBody>
      </p:sp>
      <p:pic>
        <p:nvPicPr>
          <p:cNvPr id="27652" name="Picture 15" descr="1213605822_imgp7105"/>
          <p:cNvPicPr>
            <a:picLocks noChangeAspect="1" noChangeArrowheads="1"/>
          </p:cNvPicPr>
          <p:nvPr/>
        </p:nvPicPr>
        <p:blipFill>
          <a:blip r:embed="rId3" cstate="print"/>
          <a:srcRect l="-1785" t="-1892" r="16951" b="101"/>
          <a:stretch>
            <a:fillRect/>
          </a:stretch>
        </p:blipFill>
        <p:spPr bwMode="auto">
          <a:xfrm>
            <a:off x="5580112" y="2636912"/>
            <a:ext cx="3348037" cy="398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707904" y="762072"/>
            <a:ext cx="543609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	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В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С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евастополе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14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июня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2007 года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торжественно открыли памятник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святым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равноапостольным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Кириллу и Мефодию—создателям первой славянской азбуки, великим просветителям.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Автор памятника—харьковский скульптор Александр Демченко.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795963" y="260350"/>
            <a:ext cx="20425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  <a:cs typeface="Browallia New" pitchFamily="34" charset="-34"/>
              </a:rPr>
              <a:t>Севастополь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539750" y="0"/>
            <a:ext cx="1800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Киев</a:t>
            </a:r>
          </a:p>
        </p:txBody>
      </p:sp>
      <p:pic>
        <p:nvPicPr>
          <p:cNvPr id="28674" name="Picture 7" descr="01_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2449513" cy="352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8" descr="Картинка 41 из 102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836712"/>
            <a:ext cx="2663825" cy="367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6372201" y="0"/>
            <a:ext cx="21256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Одесса</a:t>
            </a:r>
          </a:p>
        </p:txBody>
      </p:sp>
      <p:pic>
        <p:nvPicPr>
          <p:cNvPr id="28677" name="Picture 10" descr="mukachev33"/>
          <p:cNvPicPr>
            <a:picLocks noChangeAspect="1" noChangeArrowheads="1"/>
          </p:cNvPicPr>
          <p:nvPr/>
        </p:nvPicPr>
        <p:blipFill>
          <a:blip r:embed="rId5" cstate="print"/>
          <a:srcRect l="9674"/>
          <a:stretch>
            <a:fillRect/>
          </a:stretch>
        </p:blipFill>
        <p:spPr bwMode="auto">
          <a:xfrm>
            <a:off x="2699792" y="3789040"/>
            <a:ext cx="3324671" cy="2760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987824" y="2997200"/>
            <a:ext cx="29383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Мукачево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084kiev03v"/>
          <p:cNvPicPr>
            <a:picLocks noChangeAspect="1" noChangeArrowheads="1"/>
          </p:cNvPicPr>
          <p:nvPr/>
        </p:nvPicPr>
        <p:blipFill>
          <a:blip r:embed="rId2" cstate="print"/>
          <a:srcRect t="4695"/>
          <a:stretch>
            <a:fillRect/>
          </a:stretch>
        </p:blipFill>
        <p:spPr bwMode="auto">
          <a:xfrm>
            <a:off x="323850" y="549275"/>
            <a:ext cx="3940175" cy="561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6237288"/>
            <a:ext cx="4392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Памятник Святым Кириллу и </a:t>
            </a:r>
            <a:r>
              <a:rPr lang="ru-RU" sz="1600" b="1" dirty="0" err="1">
                <a:solidFill>
                  <a:srgbClr val="C00000"/>
                </a:solidFill>
                <a:latin typeface="Arial Black" pitchFamily="34" charset="0"/>
                <a:cs typeface="+mn-cs"/>
              </a:rPr>
              <a:t>Мефодию</a:t>
            </a:r>
            <a:endParaRPr lang="ru-RU" sz="1600" b="1" dirty="0">
              <a:solidFill>
                <a:srgbClr val="C0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643438" y="692696"/>
            <a:ext cx="4321175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	</a:t>
            </a:r>
            <a:r>
              <a:rPr lang="ru-RU" sz="2000" dirty="0" smtClean="0">
                <a:latin typeface="+mn-lt"/>
                <a:cs typeface="+mn-cs"/>
              </a:rPr>
              <a:t>Праздник </a:t>
            </a:r>
            <a:r>
              <a:rPr lang="ru-RU" sz="2000" dirty="0">
                <a:latin typeface="+mn-lt"/>
                <a:cs typeface="+mn-cs"/>
              </a:rPr>
              <a:t>в честь Кирилла и </a:t>
            </a:r>
            <a:r>
              <a:rPr lang="ru-RU" sz="2000" dirty="0" err="1">
                <a:latin typeface="+mn-lt"/>
                <a:cs typeface="+mn-cs"/>
              </a:rPr>
              <a:t>Мефодия</a:t>
            </a:r>
            <a:r>
              <a:rPr lang="ru-RU" sz="2000" dirty="0">
                <a:latin typeface="+mn-lt"/>
                <a:cs typeface="+mn-cs"/>
              </a:rPr>
              <a:t> — государственный праздник в России (с 1991 года), Болгарии, Чехии, Словакии и Республике Македонии. </a:t>
            </a:r>
            <a:endParaRPr lang="ru-RU" sz="2000" dirty="0" smtClean="0">
              <a:latin typeface="+mn-lt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ru-RU" sz="2000" dirty="0" smtClean="0">
                <a:latin typeface="+mn-lt"/>
                <a:cs typeface="+mn-cs"/>
              </a:rPr>
              <a:t>	В </a:t>
            </a:r>
            <a:r>
              <a:rPr lang="ru-RU" sz="2000" dirty="0">
                <a:latin typeface="+mn-lt"/>
                <a:cs typeface="+mn-cs"/>
              </a:rPr>
              <a:t>России, Болгарии и Республике Македонии праздник отмечается 24 мая; в России и Болгарии он носит имя День славянской культуры и письменности, в Македонии — День Святых Кирилла и </a:t>
            </a:r>
            <a:r>
              <a:rPr lang="ru-RU" sz="2000" dirty="0" err="1">
                <a:latin typeface="+mn-lt"/>
                <a:cs typeface="+mn-cs"/>
              </a:rPr>
              <a:t>Мефодия</a:t>
            </a:r>
            <a:r>
              <a:rPr lang="ru-RU" sz="2000" dirty="0">
                <a:latin typeface="+mn-lt"/>
                <a:cs typeface="+mn-cs"/>
              </a:rPr>
              <a:t>. В Чехии и Словакии праздник отмечается 5 июля.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84213" y="188913"/>
            <a:ext cx="7848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Browallia New" pitchFamily="34" charset="-34"/>
              </a:rPr>
              <a:t>Гимн «Кирилл и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Browallia New" pitchFamily="34" charset="-34"/>
              </a:rPr>
              <a:t>Мефодий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Browallia New" pitchFamily="34" charset="-34"/>
              </a:rPr>
              <a:t>»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499992" y="1196752"/>
            <a:ext cx="3959796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  <a:cs typeface="+mn-cs"/>
              </a:rPr>
              <a:t>Вставай, народ, вздохни всей грудью,</a:t>
            </a:r>
          </a:p>
          <a:p>
            <a:pPr>
              <a:defRPr/>
            </a:pPr>
            <a:r>
              <a:rPr lang="ru-RU" dirty="0">
                <a:latin typeface="+mn-lt"/>
                <a:cs typeface="+mn-cs"/>
              </a:rPr>
              <a:t>Заре навстречу поспеши.</a:t>
            </a:r>
          </a:p>
          <a:p>
            <a:pPr>
              <a:defRPr/>
            </a:pPr>
            <a:r>
              <a:rPr lang="ru-RU" dirty="0">
                <a:latin typeface="+mn-lt"/>
                <a:cs typeface="+mn-cs"/>
              </a:rPr>
              <a:t>И Азбукой, тебе подаренной,</a:t>
            </a:r>
          </a:p>
          <a:p>
            <a:pPr>
              <a:defRPr/>
            </a:pPr>
            <a:r>
              <a:rPr lang="ru-RU" dirty="0">
                <a:latin typeface="+mn-lt"/>
                <a:cs typeface="+mn-cs"/>
              </a:rPr>
              <a:t>Судьбу грядущую пиши.</a:t>
            </a:r>
          </a:p>
          <a:p>
            <a:pPr>
              <a:defRPr/>
            </a:pPr>
            <a:r>
              <a:rPr lang="ru-RU" dirty="0">
                <a:latin typeface="+mn-lt"/>
                <a:cs typeface="+mn-cs"/>
              </a:rPr>
              <a:t>Надежда. Вера греет души.</a:t>
            </a:r>
          </a:p>
          <a:p>
            <a:pPr>
              <a:defRPr/>
            </a:pPr>
            <a:r>
              <a:rPr lang="ru-RU" dirty="0">
                <a:latin typeface="+mn-lt"/>
                <a:cs typeface="+mn-cs"/>
              </a:rPr>
              <a:t>Наш путь тернистый – путь вперёд!</a:t>
            </a:r>
          </a:p>
          <a:p>
            <a:pPr>
              <a:defRPr/>
            </a:pPr>
            <a:r>
              <a:rPr lang="ru-RU" dirty="0">
                <a:latin typeface="+mn-lt"/>
                <a:cs typeface="+mn-cs"/>
              </a:rPr>
              <a:t>Лишь тот народ не погибает,</a:t>
            </a:r>
          </a:p>
          <a:p>
            <a:pPr>
              <a:defRPr/>
            </a:pPr>
            <a:r>
              <a:rPr lang="ru-RU" dirty="0">
                <a:latin typeface="+mn-lt"/>
                <a:cs typeface="+mn-cs"/>
              </a:rPr>
              <a:t>Где дух Отечества живёт.</a:t>
            </a:r>
          </a:p>
          <a:p>
            <a:pPr>
              <a:defRPr/>
            </a:pPr>
            <a:r>
              <a:rPr lang="ru-RU" dirty="0">
                <a:latin typeface="+mn-lt"/>
                <a:cs typeface="+mn-cs"/>
              </a:rPr>
              <a:t>Пройдя под солнцем просвещенья</a:t>
            </a:r>
          </a:p>
          <a:p>
            <a:pPr>
              <a:defRPr/>
            </a:pPr>
            <a:r>
              <a:rPr lang="ru-RU" dirty="0">
                <a:latin typeface="+mn-lt"/>
                <a:cs typeface="+mn-cs"/>
              </a:rPr>
              <a:t>Из давней славной старины,</a:t>
            </a:r>
          </a:p>
          <a:p>
            <a:pPr>
              <a:defRPr/>
            </a:pPr>
            <a:r>
              <a:rPr lang="ru-RU" dirty="0">
                <a:latin typeface="+mn-lt"/>
                <a:cs typeface="+mn-cs"/>
              </a:rPr>
              <a:t>Мы и сейчас, славяне-братья,</a:t>
            </a:r>
          </a:p>
          <a:p>
            <a:pPr>
              <a:defRPr/>
            </a:pPr>
            <a:r>
              <a:rPr lang="ru-RU" dirty="0">
                <a:latin typeface="+mn-lt"/>
                <a:cs typeface="+mn-cs"/>
              </a:rPr>
              <a:t>Первоучителям верны!</a:t>
            </a:r>
          </a:p>
          <a:p>
            <a:pPr>
              <a:defRPr/>
            </a:pPr>
            <a:r>
              <a:rPr lang="ru-RU" dirty="0">
                <a:latin typeface="+mn-lt"/>
                <a:cs typeface="+mn-cs"/>
              </a:rPr>
              <a:t>К апостолам </a:t>
            </a:r>
            <a:r>
              <a:rPr lang="ru-RU" dirty="0" err="1">
                <a:latin typeface="+mn-lt"/>
                <a:cs typeface="+mn-cs"/>
              </a:rPr>
              <a:t>высокославным</a:t>
            </a:r>
            <a:endParaRPr lang="ru-RU" dirty="0">
              <a:latin typeface="+mn-lt"/>
              <a:cs typeface="+mn-cs"/>
            </a:endParaRPr>
          </a:p>
          <a:p>
            <a:pPr>
              <a:defRPr/>
            </a:pPr>
            <a:r>
              <a:rPr lang="ru-RU" dirty="0">
                <a:latin typeface="+mn-lt"/>
                <a:cs typeface="+mn-cs"/>
              </a:rPr>
              <a:t>Любовь святая глубока.</a:t>
            </a:r>
          </a:p>
          <a:p>
            <a:pPr>
              <a:defRPr/>
            </a:pPr>
            <a:r>
              <a:rPr lang="ru-RU" dirty="0">
                <a:latin typeface="+mn-lt"/>
                <a:cs typeface="+mn-cs"/>
              </a:rPr>
              <a:t>Дела </a:t>
            </a:r>
            <a:r>
              <a:rPr lang="ru-RU" dirty="0" err="1">
                <a:latin typeface="+mn-lt"/>
                <a:cs typeface="+mn-cs"/>
              </a:rPr>
              <a:t>Мефодия</a:t>
            </a:r>
            <a:r>
              <a:rPr lang="ru-RU" dirty="0">
                <a:latin typeface="+mn-lt"/>
                <a:cs typeface="+mn-cs"/>
              </a:rPr>
              <a:t> – Кирилла</a:t>
            </a:r>
          </a:p>
          <a:p>
            <a:pPr>
              <a:defRPr/>
            </a:pPr>
            <a:r>
              <a:rPr lang="ru-RU" dirty="0">
                <a:latin typeface="+mn-lt"/>
                <a:cs typeface="+mn-cs"/>
              </a:rPr>
              <a:t>В славянстве будут жить века</a:t>
            </a:r>
            <a:r>
              <a:rPr lang="ru-RU" sz="2000" dirty="0">
                <a:latin typeface="+mn-lt"/>
                <a:cs typeface="+mn-cs"/>
              </a:rPr>
              <a:t>!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580112" y="6021388"/>
            <a:ext cx="33123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i="1" dirty="0" err="1" smtClean="0">
                <a:latin typeface="+mn-lt"/>
                <a:cs typeface="+mn-cs"/>
              </a:rPr>
              <a:t>Стоян</a:t>
            </a:r>
            <a:r>
              <a:rPr lang="ru-RU" i="1" dirty="0" smtClean="0">
                <a:latin typeface="+mn-lt"/>
                <a:cs typeface="+mn-cs"/>
              </a:rPr>
              <a:t> Михайловский</a:t>
            </a:r>
          </a:p>
          <a:p>
            <a:pPr algn="ctr">
              <a:defRPr/>
            </a:pPr>
            <a:r>
              <a:rPr lang="ru-RU" i="1" dirty="0" smtClean="0">
                <a:latin typeface="+mn-lt"/>
                <a:cs typeface="+mn-cs"/>
              </a:rPr>
              <a:t>(перевод Владимира Смирнова)</a:t>
            </a:r>
            <a:endParaRPr lang="ru-RU" i="1" dirty="0">
              <a:latin typeface="+mn-lt"/>
              <a:cs typeface="+mn-cs"/>
            </a:endParaRPr>
          </a:p>
        </p:txBody>
      </p:sp>
      <p:pic>
        <p:nvPicPr>
          <p:cNvPr id="30724" name="Picture 11" descr="Картинка 154 из 29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3529087" cy="5006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295232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внимание!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5362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575" y="260350"/>
            <a:ext cx="8737600" cy="6337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4"/>
          <p:cNvSpPr txBox="1">
            <a:spLocks noChangeArrowheads="1"/>
          </p:cNvSpPr>
          <p:nvPr/>
        </p:nvSpPr>
        <p:spPr bwMode="auto">
          <a:xfrm>
            <a:off x="1547813" y="692150"/>
            <a:ext cx="6481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115616" y="333375"/>
            <a:ext cx="66250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«В начале было слово…»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779912" y="980728"/>
            <a:ext cx="5076751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cs typeface="+mn-cs"/>
              </a:rPr>
              <a:t>     </a:t>
            </a:r>
            <a:r>
              <a:rPr lang="ru-RU" sz="2200" dirty="0">
                <a:latin typeface="+mn-lt"/>
                <a:cs typeface="Arial" pitchFamily="34" charset="0"/>
              </a:rPr>
              <a:t>Кирилл и </a:t>
            </a:r>
            <a:r>
              <a:rPr lang="ru-RU" sz="2200" dirty="0" err="1">
                <a:latin typeface="+mn-lt"/>
                <a:cs typeface="Arial" pitchFamily="34" charset="0"/>
              </a:rPr>
              <a:t>Мефодий</a:t>
            </a:r>
            <a:r>
              <a:rPr lang="ru-RU" sz="2200" dirty="0">
                <a:latin typeface="+mn-lt"/>
                <a:cs typeface="Arial" pitchFamily="34" charset="0"/>
              </a:rPr>
              <a:t>, славянские просветители, создатели славянской азбуки, проповедники христианства, первые переводчики богослужебных книг с греческого на славянский язык. </a:t>
            </a:r>
            <a:r>
              <a:rPr lang="ru-RU" sz="2200" dirty="0" smtClean="0">
                <a:latin typeface="+mn-lt"/>
                <a:cs typeface="Arial" pitchFamily="34" charset="0"/>
              </a:rPr>
              <a:t>	Кирилл </a:t>
            </a:r>
            <a:r>
              <a:rPr lang="ru-RU" sz="2200" dirty="0">
                <a:latin typeface="+mn-lt"/>
                <a:cs typeface="Arial" pitchFamily="34" charset="0"/>
              </a:rPr>
              <a:t>(до принятия монашества в 869 - Константин) ( 827 - 14.02.869 ) и его старший брат </a:t>
            </a:r>
            <a:r>
              <a:rPr lang="ru-RU" sz="2200" dirty="0" err="1">
                <a:latin typeface="+mn-lt"/>
                <a:cs typeface="Arial" pitchFamily="34" charset="0"/>
              </a:rPr>
              <a:t>Мефодий</a:t>
            </a:r>
            <a:r>
              <a:rPr lang="ru-RU" sz="2200" dirty="0">
                <a:latin typeface="+mn-lt"/>
                <a:cs typeface="Arial" pitchFamily="34" charset="0"/>
              </a:rPr>
              <a:t> ( 815 - 06.04.885 ) родились в г. </a:t>
            </a:r>
            <a:r>
              <a:rPr lang="ru-RU" sz="2200" dirty="0" err="1">
                <a:latin typeface="+mn-lt"/>
                <a:cs typeface="Arial" pitchFamily="34" charset="0"/>
              </a:rPr>
              <a:t>Солуни</a:t>
            </a:r>
            <a:r>
              <a:rPr lang="ru-RU" sz="2200" dirty="0">
                <a:latin typeface="+mn-lt"/>
                <a:cs typeface="Arial" pitchFamily="34" charset="0"/>
              </a:rPr>
              <a:t> в семье военачальника. </a:t>
            </a:r>
            <a:r>
              <a:rPr lang="ru-RU" sz="2200" dirty="0" smtClean="0">
                <a:latin typeface="+mn-lt"/>
                <a:cs typeface="Arial" pitchFamily="34" charset="0"/>
              </a:rPr>
              <a:t>Мать </a:t>
            </a:r>
            <a:r>
              <a:rPr lang="ru-RU" sz="2200" dirty="0">
                <a:latin typeface="+mn-lt"/>
                <a:cs typeface="Arial" pitchFamily="34" charset="0"/>
              </a:rPr>
              <a:t>мальчиков была гречанкой, а отец – болгарином, поэтому с детства у них было два родных языка – греческий и славянский. Характеры братьев были очень схожи. Оба много читали, любили учиться.</a:t>
            </a:r>
          </a:p>
        </p:txBody>
      </p:sp>
      <p:pic>
        <p:nvPicPr>
          <p:cNvPr id="8" name="Picture 2" descr="Святые Кирилл и Мефодий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55650" y="1052513"/>
            <a:ext cx="2786063" cy="5211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Картинка 6 из 977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2981325" cy="4319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68313" y="112713"/>
            <a:ext cx="86756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Святые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братья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Кирилл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 и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Мефодий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просветители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славян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276600" y="1268413"/>
            <a:ext cx="561657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     </a:t>
            </a:r>
            <a:r>
              <a:rPr lang="ru-RU" sz="2200" dirty="0">
                <a:latin typeface="+mn-lt"/>
                <a:cs typeface="Arial" pitchFamily="34" charset="0"/>
              </a:rPr>
              <a:t>В 863-866 годах братья были посланы в Великую Моравию, чтобы изложить христианское учение на понятном славянам языке. Великие учители перевели книги Священного писания, положив в основу восточно-болгарские диалекты, и создали особую азбуку – глаголицу - для своих текстов.</a:t>
            </a:r>
          </a:p>
          <a:p>
            <a:pPr algn="just">
              <a:defRPr/>
            </a:pPr>
            <a:r>
              <a:rPr lang="ru-RU" sz="2200" dirty="0">
                <a:latin typeface="+mn-lt"/>
                <a:cs typeface="Arial" pitchFamily="34" charset="0"/>
              </a:rPr>
              <a:t>       Деятельность Кирилла и </a:t>
            </a:r>
            <a:r>
              <a:rPr lang="ru-RU" sz="2200" dirty="0" err="1">
                <a:latin typeface="+mn-lt"/>
                <a:cs typeface="Arial" pitchFamily="34" charset="0"/>
              </a:rPr>
              <a:t>Мефодия</a:t>
            </a:r>
            <a:r>
              <a:rPr lang="ru-RU" sz="2200" dirty="0">
                <a:latin typeface="+mn-lt"/>
                <a:cs typeface="Arial" pitchFamily="34" charset="0"/>
              </a:rPr>
              <a:t> имела общеславянское значение, оказала влияние на формирование многих славянских литературных языков. 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157192"/>
            <a:ext cx="2311188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Равноапостольный Кирил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3134624" cy="4608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348038" y="1341438"/>
            <a:ext cx="547211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       </a:t>
            </a:r>
            <a:r>
              <a:rPr lang="ru-RU" sz="2000" dirty="0">
                <a:latin typeface="+mn-lt"/>
                <a:cs typeface="Arial" pitchFamily="34" charset="0"/>
              </a:rPr>
              <a:t>Когда Константину было 7 лет, он увидел вещий сон: </a:t>
            </a:r>
            <a:r>
              <a:rPr lang="ru-RU" sz="2000" i="1" dirty="0">
                <a:latin typeface="+mn-lt"/>
                <a:cs typeface="Arial" pitchFamily="34" charset="0"/>
              </a:rPr>
              <a:t>«Отец собрал всех красивых девушек </a:t>
            </a:r>
            <a:r>
              <a:rPr lang="ru-RU" sz="2000" i="1" dirty="0" err="1">
                <a:latin typeface="+mn-lt"/>
                <a:cs typeface="Arial" pitchFamily="34" charset="0"/>
              </a:rPr>
              <a:t>Солуни</a:t>
            </a:r>
            <a:r>
              <a:rPr lang="ru-RU" sz="2000" i="1" dirty="0">
                <a:latin typeface="+mn-lt"/>
                <a:cs typeface="Arial" pitchFamily="34" charset="0"/>
              </a:rPr>
              <a:t> и приказал избрать одну из них в жёны. Осмотрев всех, Константин выбрал прекраснейшую; её звали </a:t>
            </a:r>
            <a:r>
              <a:rPr lang="ru-RU" sz="2000" i="1" dirty="0" smtClean="0">
                <a:latin typeface="+mn-lt"/>
                <a:cs typeface="Arial" pitchFamily="34" charset="0"/>
              </a:rPr>
              <a:t>София - по-гречески «мудрость». </a:t>
            </a:r>
            <a:r>
              <a:rPr lang="ru-RU" sz="2000" dirty="0">
                <a:latin typeface="+mn-lt"/>
                <a:cs typeface="Arial" pitchFamily="34" charset="0"/>
              </a:rPr>
              <a:t>Так ещё в детстве он обручился с мудростью: для него знания, книги стали смыслом всей жизни. Константин получил блестящее образование при императорском дворе в столице </a:t>
            </a:r>
            <a:r>
              <a:rPr lang="ru-RU" sz="2000" dirty="0" err="1">
                <a:latin typeface="+mn-lt"/>
                <a:cs typeface="Arial" pitchFamily="34" charset="0"/>
              </a:rPr>
              <a:t>Византиии</a:t>
            </a:r>
            <a:r>
              <a:rPr lang="ru-RU" sz="2000" dirty="0">
                <a:latin typeface="+mn-lt"/>
                <a:cs typeface="Arial" pitchFamily="34" charset="0"/>
              </a:rPr>
              <a:t> – Константинополе. Быстро изучил грамматику, арифметику, геометрию, астрономию, музыку, знал 22 языка. Интерес к наукам, упорство в учении, трудолюбие – всё это сделало его одним из самых образованных людей Византии. Не случайно его за великую  мудрость прозвали Философом.</a:t>
            </a:r>
            <a:endParaRPr lang="ru-RU" dirty="0">
              <a:latin typeface="+mn-lt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971550" y="188913"/>
            <a:ext cx="77454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Святой равноапостольный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Кирилл (Константин)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Мефодий Морав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390900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95537" y="0"/>
            <a:ext cx="8748464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Святой равноапостольный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Мефодий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 (Михаил)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779912" y="1052736"/>
            <a:ext cx="518457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       </a:t>
            </a:r>
            <a:r>
              <a:rPr lang="ru-RU" sz="2000" dirty="0" smtClean="0">
                <a:latin typeface="+mn-lt"/>
                <a:cs typeface="Arial" pitchFamily="34" charset="0"/>
              </a:rPr>
              <a:t>Михаил рано </a:t>
            </a:r>
            <a:r>
              <a:rPr lang="ru-RU" sz="2000" dirty="0">
                <a:latin typeface="+mn-lt"/>
                <a:cs typeface="Arial" pitchFamily="34" charset="0"/>
              </a:rPr>
              <a:t>поступил на военную службу. 10 </a:t>
            </a:r>
            <a:r>
              <a:rPr lang="ru-RU" sz="2000" dirty="0" smtClean="0">
                <a:latin typeface="+mn-lt"/>
                <a:cs typeface="Arial" pitchFamily="34" charset="0"/>
              </a:rPr>
              <a:t>лет </a:t>
            </a:r>
            <a:r>
              <a:rPr lang="ru-RU" sz="2000" dirty="0">
                <a:latin typeface="+mn-lt"/>
                <a:cs typeface="Arial" pitchFamily="34" charset="0"/>
              </a:rPr>
              <a:t>был управителем одной из населённых славянами областей. Около 852 года он принял монашеский постриг, отказавшись от сана архиепископа, стал игуменом монастыря. </a:t>
            </a:r>
            <a:br>
              <a:rPr lang="ru-RU" sz="2000" dirty="0">
                <a:latin typeface="+mn-lt"/>
                <a:cs typeface="Arial" pitchFamily="34" charset="0"/>
              </a:rPr>
            </a:br>
            <a:r>
              <a:rPr lang="ru-RU" sz="2000" dirty="0">
                <a:latin typeface="+mn-lt"/>
                <a:cs typeface="Arial" pitchFamily="34" charset="0"/>
              </a:rPr>
              <a:t>      В Моравии его на два с половиной года заточили в темницу, в лютый мороз возили волоком по снегу. Просветитель не отрекся от служения славянам, а в 874 году был освобожден Иоанном VIII и восстановлен в правах епископства. Папа Иоанн VIII запретил </a:t>
            </a:r>
            <a:r>
              <a:rPr lang="ru-RU" sz="2000" dirty="0" smtClean="0">
                <a:latin typeface="+mn-lt"/>
                <a:cs typeface="Arial" pitchFamily="34" charset="0"/>
              </a:rPr>
              <a:t>Михаилу </a:t>
            </a:r>
            <a:r>
              <a:rPr lang="ru-RU" sz="2000" dirty="0">
                <a:latin typeface="+mn-lt"/>
                <a:cs typeface="Arial" pitchFamily="34" charset="0"/>
              </a:rPr>
              <a:t>совершать Литургию на славянском языке, но </a:t>
            </a:r>
            <a:r>
              <a:rPr lang="ru-RU" sz="2000" dirty="0" smtClean="0">
                <a:latin typeface="+mn-lt"/>
                <a:cs typeface="Arial" pitchFamily="34" charset="0"/>
              </a:rPr>
              <a:t>Михаил, </a:t>
            </a:r>
            <a:r>
              <a:rPr lang="ru-RU" sz="2000" dirty="0">
                <a:latin typeface="+mn-lt"/>
                <a:cs typeface="Arial" pitchFamily="34" charset="0"/>
              </a:rPr>
              <a:t>посетив в 880 Рим, добился отмены запрета. В 882-884 жил в Византии. </a:t>
            </a:r>
            <a:r>
              <a:rPr lang="ru-RU" sz="2000" dirty="0" smtClean="0">
                <a:latin typeface="+mn-lt"/>
                <a:cs typeface="Arial" pitchFamily="34" charset="0"/>
              </a:rPr>
              <a:t>	В </a:t>
            </a:r>
            <a:r>
              <a:rPr lang="ru-RU" sz="2000" dirty="0">
                <a:latin typeface="+mn-lt"/>
                <a:cs typeface="Arial" pitchFamily="34" charset="0"/>
              </a:rPr>
              <a:t>середине 884 </a:t>
            </a:r>
            <a:r>
              <a:rPr lang="ru-RU" sz="2000" dirty="0" smtClean="0">
                <a:latin typeface="+mn-lt"/>
                <a:cs typeface="Arial" pitchFamily="34" charset="0"/>
              </a:rPr>
              <a:t>Михаил </a:t>
            </a:r>
            <a:r>
              <a:rPr lang="ru-RU" sz="2000" dirty="0">
                <a:latin typeface="+mn-lt"/>
                <a:cs typeface="Arial" pitchFamily="34" charset="0"/>
              </a:rPr>
              <a:t>вернулся в Моравию и занимался переводом Библии на славянский язык</a:t>
            </a:r>
            <a:r>
              <a:rPr lang="ru-RU" sz="2000" dirty="0">
                <a:latin typeface="+mn-lt"/>
                <a:cs typeface="+mn-cs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555875" y="1196753"/>
            <a:ext cx="35687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dirty="0">
                <a:latin typeface="+mn-lt"/>
                <a:cs typeface="+mn-cs"/>
              </a:rPr>
              <a:t>По мнению подавляющего большинства исследователей, «глаголица» древнее «кириллицы» Зародилась глаголица, по-видимому, на Адриатическом побережье Балканского полуострова, где она в отмирающем виде существует и теперь. </a:t>
            </a:r>
          </a:p>
        </p:txBody>
      </p:sp>
      <p:pic>
        <p:nvPicPr>
          <p:cNvPr id="14339" name="Picture 3" descr="D:\Documents and Settings\4u02\Рабочий стол\АЛЬКОВА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96975"/>
            <a:ext cx="2093913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P:\для записи class4\azbuk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1268413"/>
            <a:ext cx="2303462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691680" y="54868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924800" y="685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555875" y="260649"/>
            <a:ext cx="42005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Browallia New" pitchFamily="34" charset="-34"/>
              </a:rPr>
              <a:t>Глаголица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Browallia New" pitchFamily="34" charset="-34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838200" y="4800600"/>
            <a:ext cx="755022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dirty="0">
                <a:latin typeface="+mn-lt"/>
                <a:cs typeface="+mn-cs"/>
              </a:rPr>
              <a:t>Глаголица существовала самое малое за 200 лет до Кирилла.</a:t>
            </a:r>
          </a:p>
          <a:p>
            <a:pPr algn="ctr">
              <a:defRPr/>
            </a:pPr>
            <a:r>
              <a:rPr lang="ru-RU" sz="2200" dirty="0">
                <a:latin typeface="+mn-lt"/>
                <a:cs typeface="+mn-cs"/>
              </a:rPr>
              <a:t> Несомненно одно: глаголица на века древнее кириллицы. Именно поэтому на старинных пергаментах (палимпсестах) всегда кириллица перекрывает глаголицу.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995738" y="1101695"/>
            <a:ext cx="493236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dirty="0">
                <a:cs typeface="+mn-cs"/>
              </a:rPr>
              <a:t>         </a:t>
            </a:r>
            <a:r>
              <a:rPr lang="ru-RU" sz="2000" dirty="0">
                <a:latin typeface="+mn-lt"/>
                <a:cs typeface="Arial" pitchFamily="34" charset="0"/>
              </a:rPr>
              <a:t>Старославянская азбука была составлена ученым Кириллом и его братом </a:t>
            </a:r>
            <a:r>
              <a:rPr lang="ru-RU" sz="2000" dirty="0" err="1">
                <a:latin typeface="+mn-lt"/>
                <a:cs typeface="Arial" pitchFamily="34" charset="0"/>
              </a:rPr>
              <a:t>Мефодием</a:t>
            </a:r>
            <a:r>
              <a:rPr lang="ru-RU" sz="2000" dirty="0">
                <a:latin typeface="+mn-lt"/>
                <a:cs typeface="Arial" pitchFamily="34" charset="0"/>
              </a:rPr>
              <a:t> по просьбе моравских князей. Она так и называется - кириллица. Это славянская азбука, в ней 43 буквы, (19 гласных). Каждая имеет своё название, похожее на обычные слова: А - аз, Б – буки, В - веди, Г – глаголь, Д – добро, Ж – живете, З - земля и так далее. Азбука – само название образовано от названия двух первых букв. На Руси кириллица получила распространение после принятия христианства (988г.) Славянский алфавит оказался прекрасно приспособленным к точной передаче звуков древнерусского языка. Эта азбука положена в основу нашего алфавита.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267744" y="188913"/>
            <a:ext cx="4464496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Кириллица</a:t>
            </a:r>
          </a:p>
        </p:txBody>
      </p:sp>
      <p:pic>
        <p:nvPicPr>
          <p:cNvPr id="21507" name="Picture 8" descr="s62545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12875"/>
            <a:ext cx="377031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03-azbou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4464050" cy="612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5" descr="03_cyr-meth-icon19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60649"/>
            <a:ext cx="4176713" cy="612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1489</TotalTime>
  <Words>887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История о создателях кириллицы – братьях Кирилле и Мефодии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Буквицы - заглавные буквы славянского алфавита</vt:lpstr>
      <vt:lpstr>Слайд 11</vt:lpstr>
      <vt:lpstr> К лику святых равноапостольные Кирилл и Мефодий причислены в древности </vt:lpstr>
      <vt:lpstr>Слайд 13</vt:lpstr>
      <vt:lpstr>Слайд 14</vt:lpstr>
      <vt:lpstr>Слайд 15</vt:lpstr>
      <vt:lpstr>Слайд 16</vt:lpstr>
      <vt:lpstr>Слайд 17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Admin</cp:lastModifiedBy>
  <cp:revision>58</cp:revision>
  <dcterms:created xsi:type="dcterms:W3CDTF">2010-03-22T20:11:59Z</dcterms:created>
  <dcterms:modified xsi:type="dcterms:W3CDTF">2020-05-24T00:37:06Z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TC100690481049</vt:lpwstr>
  </property>
</Properties>
</file>