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  <p:sldMasterId id="2147483771" r:id="rId2"/>
  </p:sldMasterIdLst>
  <p:notesMasterIdLst>
    <p:notesMasterId r:id="rId36"/>
  </p:notesMasterIdLst>
  <p:sldIdLst>
    <p:sldId id="256" r:id="rId3"/>
    <p:sldId id="273" r:id="rId4"/>
    <p:sldId id="259" r:id="rId5"/>
    <p:sldId id="274" r:id="rId6"/>
    <p:sldId id="275" r:id="rId7"/>
    <p:sldId id="276" r:id="rId8"/>
    <p:sldId id="277" r:id="rId9"/>
    <p:sldId id="281" r:id="rId10"/>
    <p:sldId id="282" r:id="rId11"/>
    <p:sldId id="261" r:id="rId12"/>
    <p:sldId id="260" r:id="rId13"/>
    <p:sldId id="263" r:id="rId14"/>
    <p:sldId id="278" r:id="rId15"/>
    <p:sldId id="296" r:id="rId16"/>
    <p:sldId id="297" r:id="rId17"/>
    <p:sldId id="299" r:id="rId18"/>
    <p:sldId id="300" r:id="rId19"/>
    <p:sldId id="301" r:id="rId20"/>
    <p:sldId id="322" r:id="rId21"/>
    <p:sldId id="302" r:id="rId22"/>
    <p:sldId id="303" r:id="rId23"/>
    <p:sldId id="304" r:id="rId24"/>
    <p:sldId id="306" r:id="rId25"/>
    <p:sldId id="307" r:id="rId26"/>
    <p:sldId id="305" r:id="rId27"/>
    <p:sldId id="308" r:id="rId28"/>
    <p:sldId id="310" r:id="rId29"/>
    <p:sldId id="309" r:id="rId30"/>
    <p:sldId id="257" r:id="rId31"/>
    <p:sldId id="267" r:id="rId32"/>
    <p:sldId id="271" r:id="rId33"/>
    <p:sldId id="266" r:id="rId34"/>
    <p:sldId id="265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9900"/>
    <a:srgbClr val="CCFFFF"/>
    <a:srgbClr val="6600CC"/>
    <a:srgbClr val="66FF3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 autoAdjust="0"/>
    <p:restoredTop sz="97989" autoAdjust="0"/>
  </p:normalViewPr>
  <p:slideViewPr>
    <p:cSldViewPr>
      <p:cViewPr varScale="1">
        <p:scale>
          <a:sx n="83" d="100"/>
          <a:sy n="83" d="100"/>
        </p:scale>
        <p:origin x="1512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0A4EC5A-17E1-484E-9CE4-76D4207CC28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29B750DF-9307-4BAC-B081-D63E8069617D}" type="slidenum">
              <a:rPr lang="ru-RU" altLang="ru-RU">
                <a:latin typeface="Arial" panose="020B0604020202020204" pitchFamily="34" charset="0"/>
              </a:rPr>
              <a:pPr eaLnBrk="1" hangingPunct="1"/>
              <a:t>28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82000DC2-88B4-4962-BE88-697D1F2A9517}" type="slidenum">
              <a:rPr lang="ru-RU" altLang="ru-RU">
                <a:latin typeface="Arial" panose="020B0604020202020204" pitchFamily="34" charset="0"/>
              </a:rPr>
              <a:pPr eaLnBrk="1" hangingPunct="1"/>
              <a:t>29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0D95EBC-FC78-4D47-8E33-E30CAEA508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592418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CA59BC-4C3B-4675-AD3B-AD7424A599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0318175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A73E09-342A-4A05-8655-442B0DA9D6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807392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191F6E-DF16-4A09-A7B5-065EDF5BC3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5990705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FDF77-EE48-42F5-9852-5AA98DD882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6214014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033AAD-2882-4B1C-83E1-DF10D3F589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1217516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7368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7369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B8392-47AB-465D-8E3F-3216010541EF}" type="datetimeFigureOut">
              <a:rPr lang="ru-RU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22A13-CCB5-492C-B836-1B50BC5A08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811736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E931BE-EF44-4893-967A-30F6FBC6A80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50C12-0599-4341-9E02-5AF183147E54}" type="datetimeFigureOut">
              <a:rPr lang="ru-RU"/>
              <a:pPr>
                <a:defRPr/>
              </a:pPr>
              <a:t>24.05.2020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439648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7E45C-6B57-4B29-B3F5-6895C357138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A0A0D-F371-4356-BBA3-DCEC99EF18FC}" type="datetimeFigureOut">
              <a:rPr lang="ru-RU"/>
              <a:pPr>
                <a:defRPr/>
              </a:pPr>
              <a:t>24.05.2020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375500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D064FF-67C0-40A6-92D0-BEEC0291A14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F3A03-02C3-4693-8E53-4311D41F9EBC}" type="datetimeFigureOut">
              <a:rPr lang="ru-RU"/>
              <a:pPr>
                <a:defRPr/>
              </a:pPr>
              <a:t>24.05.2020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083521"/>
      </p:ext>
    </p:extLst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3BDFCB-BED4-4AA0-8E8A-5F0313587E2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8366B-F832-4D63-BD68-E388ECBAEBC9}" type="datetimeFigureOut">
              <a:rPr lang="ru-RU"/>
              <a:pPr>
                <a:defRPr/>
              </a:pPr>
              <a:t>24.05.2020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729485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4D93B9-FDED-4A95-91B5-EC1F0AA4E3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5663937"/>
      </p:ext>
    </p:extLst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799CC-93AD-4E3D-B2C4-EE0DCE16A5E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B150B-AAE7-47FA-88CD-2A709C154ADF}" type="datetimeFigureOut">
              <a:rPr lang="ru-RU"/>
              <a:pPr>
                <a:defRPr/>
              </a:pPr>
              <a:t>24.05.2020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361486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50F53E-10B0-446F-982C-8791974F100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86A1A-15E5-4FF1-9673-9314B6E46AB0}" type="datetimeFigureOut">
              <a:rPr lang="ru-RU"/>
              <a:pPr>
                <a:defRPr/>
              </a:pPr>
              <a:t>24.05.2020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893672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C1CF53-2F66-4F8E-BD30-9B5EC4DB1B9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D4A4C-DA81-4992-A022-6D61F1CFED33}" type="datetimeFigureOut">
              <a:rPr lang="ru-RU"/>
              <a:pPr>
                <a:defRPr/>
              </a:pPr>
              <a:t>24.05.2020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024061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CDBA-BD86-487E-BF6F-02910546EAD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B08F8-ED75-42D2-8F94-E6220538CCFC}" type="datetimeFigureOut">
              <a:rPr lang="ru-RU"/>
              <a:pPr>
                <a:defRPr/>
              </a:pPr>
              <a:t>24.05.2020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05662"/>
      </p:ext>
    </p:extLst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454D78-8C74-436F-9680-7CB302F11A7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111F1-E35F-4EE6-811D-390297516E64}" type="datetimeFigureOut">
              <a:rPr lang="ru-RU"/>
              <a:pPr>
                <a:defRPr/>
              </a:pPr>
              <a:t>24.05.2020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006468"/>
      </p:ext>
    </p:extLst>
  </p:cSld>
  <p:clrMapOvr>
    <a:masterClrMapping/>
  </p:clrMapOvr>
  <p:transition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8F4FD6-8EBC-4D2B-95FF-AC572ED33DC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F5F31-BAF5-475A-B23E-A79F2111E6A0}" type="datetimeFigureOut">
              <a:rPr lang="ru-RU"/>
              <a:pPr>
                <a:defRPr/>
              </a:pPr>
              <a:t>24.05.2020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535027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F9F7F-41C0-4156-A601-CEBDB1C76D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4941778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6C9AB8-405A-4909-989F-E8266D628A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7604381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2F494-E908-410D-960E-F08933F996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5645832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9AB815-7117-453D-943C-7CD0B286A9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6746580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08EF74-21EF-4B67-8469-4A64D365DF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9368015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235A7F-E3A9-45E0-8542-95A1BE8F17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4124281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9046FA-B89E-4AE2-BC7B-84035F0FE8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2023682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766F2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6B33851-B381-42C5-BB4A-E7D2D7BFC45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1162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1162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1162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162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162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163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163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163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163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163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163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1163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1163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1164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</p:grpSp>
          <p:sp>
            <p:nvSpPr>
              <p:cNvPr id="11164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1164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1164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1164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1164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1164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1164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1164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1165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1165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1165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1165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165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1165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1166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1166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7" y="323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1166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7" y="173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1166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1166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6" y="888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1166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97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1166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1166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6" y="133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</p:grpSp>
        </p:grpSp>
        <p:sp>
          <p:nvSpPr>
            <p:cNvPr id="11166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73" r:id="rId2"/>
    <p:sldLayoutId id="2147483972" r:id="rId3"/>
    <p:sldLayoutId id="2147483971" r:id="rId4"/>
    <p:sldLayoutId id="2147483970" r:id="rId5"/>
    <p:sldLayoutId id="2147483969" r:id="rId6"/>
    <p:sldLayoutId id="2147483968" r:id="rId7"/>
    <p:sldLayoutId id="2147483967" r:id="rId8"/>
    <p:sldLayoutId id="2147483966" r:id="rId9"/>
    <p:sldLayoutId id="2147483965" r:id="rId10"/>
    <p:sldLayoutId id="2147483964" r:id="rId11"/>
    <p:sldLayoutId id="2147483963" r:id="rId12"/>
    <p:sldLayoutId id="2147483962" r:id="rId13"/>
    <p:sldLayoutId id="2147483961" r:id="rId14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116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1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1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1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1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1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1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/>
      <p:bldP spid="111620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16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16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162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16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16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162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16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16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162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16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16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162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16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16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16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632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2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2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2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2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2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2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3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3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3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3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3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3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3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3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3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3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4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4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4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4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634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6345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634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4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fld id="{6AF28DED-8284-44E2-8A7F-AB0B7FA1847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6348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6709AB7-A4D4-4739-A127-6FE82A5BA201}" type="datetimeFigureOut">
              <a:rPr lang="ru-RU"/>
              <a:pPr>
                <a:defRPr/>
              </a:pPr>
              <a:t>24.05.2020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5" r:id="rId1"/>
    <p:sldLayoutId id="2147483983" r:id="rId2"/>
    <p:sldLayoutId id="2147483982" r:id="rId3"/>
    <p:sldLayoutId id="2147483981" r:id="rId4"/>
    <p:sldLayoutId id="2147483980" r:id="rId5"/>
    <p:sldLayoutId id="2147483979" r:id="rId6"/>
    <p:sldLayoutId id="2147483978" r:id="rId7"/>
    <p:sldLayoutId id="2147483977" r:id="rId8"/>
    <p:sldLayoutId id="2147483976" r:id="rId9"/>
    <p:sldLayoutId id="2147483975" r:id="rId10"/>
    <p:sldLayoutId id="2147483974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6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6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6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6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44" grpId="0"/>
      <p:bldP spid="56345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3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3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34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3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3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34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3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3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34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3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3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34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3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3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3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WordArt 26"/>
          <p:cNvSpPr>
            <a:spLocks noChangeArrowheads="1" noChangeShapeType="1" noTextEdit="1"/>
          </p:cNvSpPr>
          <p:nvPr/>
        </p:nvSpPr>
        <p:spPr bwMode="auto">
          <a:xfrm>
            <a:off x="533400" y="0"/>
            <a:ext cx="7924800" cy="5638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История письменности.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Возникновение и развитие.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7" name="WordArt 7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685800" y="152400"/>
            <a:ext cx="6870700" cy="1600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Клинопись</a:t>
            </a:r>
          </a:p>
        </p:txBody>
      </p:sp>
      <p:pic>
        <p:nvPicPr>
          <p:cNvPr id="133129" name="Picture 9" descr="е 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48006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1" name="WordArt 5"/>
          <p:cNvSpPr>
            <a:spLocks noChangeArrowheads="1" noChangeShapeType="1" noTextEdit="1"/>
          </p:cNvSpPr>
          <p:nvPr/>
        </p:nvSpPr>
        <p:spPr bwMode="auto">
          <a:xfrm>
            <a:off x="914400" y="0"/>
            <a:ext cx="70104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BottomLeft"/>
              <a:lightRig rig="legacyHarsh3" dir="t"/>
            </a:scene3d>
            <a:sp3d extrusionH="430200" prstMaterial="legacyMatte">
              <a:extrusionClr>
                <a:srgbClr val="C0C0C0"/>
              </a:extrusionClr>
              <a:contourClr>
                <a:srgbClr val="0000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66FF33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Пиктограммы</a:t>
            </a:r>
          </a:p>
        </p:txBody>
      </p:sp>
      <p:pic>
        <p:nvPicPr>
          <p:cNvPr id="132102" name="Picture 6" descr="е 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3" name="Picture 7" descr="е 0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28800"/>
            <a:ext cx="4973638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4" name="Picture 8" descr="Image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76600"/>
            <a:ext cx="4953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9"/>
          <p:cNvSpPr txBox="1">
            <a:spLocks noChangeArrowheads="1"/>
          </p:cNvSpPr>
          <p:nvPr/>
        </p:nvSpPr>
        <p:spPr bwMode="auto">
          <a:xfrm>
            <a:off x="2514600" y="18288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Рис.1</a:t>
            </a:r>
          </a:p>
        </p:txBody>
      </p:sp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7696200" y="32766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Рис.3</a:t>
            </a:r>
          </a:p>
        </p:txBody>
      </p:sp>
      <p:sp>
        <p:nvSpPr>
          <p:cNvPr id="22536" name="Text Box 11"/>
          <p:cNvSpPr txBox="1">
            <a:spLocks noChangeArrowheads="1"/>
          </p:cNvSpPr>
          <p:nvPr/>
        </p:nvSpPr>
        <p:spPr bwMode="auto">
          <a:xfrm>
            <a:off x="7620000" y="17526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Рис.2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3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3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7" name="WordArt 5"/>
          <p:cNvSpPr>
            <a:spLocks noChangeArrowheads="1" noChangeShapeType="1" noTextEdit="1"/>
          </p:cNvSpPr>
          <p:nvPr/>
        </p:nvSpPr>
        <p:spPr bwMode="auto">
          <a:xfrm>
            <a:off x="838200" y="0"/>
            <a:ext cx="7251700" cy="18288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Иероглифы</a:t>
            </a:r>
          </a:p>
        </p:txBody>
      </p:sp>
      <p:pic>
        <p:nvPicPr>
          <p:cNvPr id="136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4724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9" name="Picture 7" descr="type:, atr:,, title:Японские иероглифы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67000"/>
            <a:ext cx="4267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9"/>
          <p:cNvSpPr txBox="1">
            <a:spLocks noChangeArrowheads="1"/>
          </p:cNvSpPr>
          <p:nvPr/>
        </p:nvSpPr>
        <p:spPr bwMode="auto">
          <a:xfrm>
            <a:off x="304800" y="1828800"/>
            <a:ext cx="472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0000FF"/>
                </a:solidFill>
              </a:rPr>
              <a:t>Иероглифы Древних Египтян.</a:t>
            </a:r>
          </a:p>
        </p:txBody>
      </p:sp>
      <p:sp>
        <p:nvSpPr>
          <p:cNvPr id="23558" name="Text Box 10"/>
          <p:cNvSpPr txBox="1">
            <a:spLocks noChangeArrowheads="1"/>
          </p:cNvSpPr>
          <p:nvPr/>
        </p:nvSpPr>
        <p:spPr bwMode="auto">
          <a:xfrm>
            <a:off x="5029200" y="1828800"/>
            <a:ext cx="4114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0000FF"/>
                </a:solidFill>
              </a:rPr>
              <a:t>Иероглифы Древнего Китая.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3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032250" y="1196975"/>
            <a:ext cx="51117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400">
                <a:latin typeface="Times New Roman" panose="02020603050405020304" pitchFamily="18" charset="0"/>
              </a:rPr>
              <a:t>Основным носителем информации в древнем Египте был папирус. Так называли материал, похожий на бумагу, изготовленный из тростника – папируса.</a:t>
            </a:r>
          </a:p>
        </p:txBody>
      </p:sp>
      <p:pic>
        <p:nvPicPr>
          <p:cNvPr id="24579" name="Picture 4" descr="180px-Cyperus_papyrus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6913"/>
            <a:ext cx="3722688" cy="496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400">
                <a:latin typeface="Times New Roman" panose="02020603050405020304" pitchFamily="18" charset="0"/>
              </a:rPr>
              <a:t>В Египте до сих пор делают папирус, но уже как сувенир.</a:t>
            </a:r>
          </a:p>
        </p:txBody>
      </p:sp>
      <p:pic>
        <p:nvPicPr>
          <p:cNvPr id="25603" name="Picture 4" descr="Папирус в Египте - Изготовление папируса - фото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306513"/>
            <a:ext cx="1906587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5" descr="Папирус в Египте - Изготовление папируса - фото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1306513"/>
            <a:ext cx="1906587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 descr="Папирус в Египте - Изготовление папируса - фото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306513"/>
            <a:ext cx="1906587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7" descr="Папирус в Египте - Изготовление папируса - фото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789363"/>
            <a:ext cx="1906587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8" descr="Папирус в Египте - Изготовление папируса - фото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789363"/>
            <a:ext cx="1906587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9" descr="Папирус в Египте - Изготовление папируса - фото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3" y="3827463"/>
            <a:ext cx="1906587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-26988"/>
            <a:ext cx="9144000" cy="474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400">
                <a:latin typeface="Times New Roman" panose="02020603050405020304" pitchFamily="18" charset="0"/>
              </a:rPr>
              <a:t>Папирус очень хрупкий, писали на нем только с одной стороны. Начало новой мысли писали красной краской (сейчас мы говорим «начать с красной строки»)  Когда лист заканчивался к нему приклеивали следующий, получалась длинная полоска. Складывать листы было нельзя, поэтому их сворачивали в трубочку – свиток. До наших дней дошли свитки длиной более 40 метров.</a:t>
            </a:r>
          </a:p>
        </p:txBody>
      </p:sp>
      <p:pic>
        <p:nvPicPr>
          <p:cNvPr id="26627" name="Picture 9" descr="папирус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840288"/>
            <a:ext cx="3059112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0" descr="папирус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840288"/>
            <a:ext cx="3025775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1" descr="папирус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4840288"/>
            <a:ext cx="3059112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2"/>
          <p:cNvSpPr>
            <a:spLocks noChangeArrowheads="1" noChangeShapeType="1" noTextEdit="1"/>
          </p:cNvSpPr>
          <p:nvPr/>
        </p:nvSpPr>
        <p:spPr bwMode="auto">
          <a:xfrm>
            <a:off x="1690688" y="908050"/>
            <a:ext cx="5761037" cy="2163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ngelica"/>
              </a:rPr>
              <a:t>Финикия.</a:t>
            </a:r>
          </a:p>
        </p:txBody>
      </p:sp>
      <p:sp>
        <p:nvSpPr>
          <p:cNvPr id="27651" name="WordArt 3"/>
          <p:cNvSpPr>
            <a:spLocks noChangeArrowheads="1" noChangeShapeType="1" noTextEdit="1"/>
          </p:cNvSpPr>
          <p:nvPr/>
        </p:nvSpPr>
        <p:spPr bwMode="auto">
          <a:xfrm>
            <a:off x="3348038" y="3860800"/>
            <a:ext cx="29527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BankGothic RUSS"/>
              </a:rPr>
              <a:t>буквы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39975" y="836613"/>
            <a:ext cx="6516688" cy="4967287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4400" b="1" i="1" smtClean="0">
                <a:latin typeface="Monotype Corsiva" pitchFamily="66" charset="0"/>
              </a:rPr>
              <a:t>Финикийский алфавит состоял из 22 букв, но в нем не было гласных.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4400" b="1" i="1" smtClean="0">
                <a:latin typeface="Monotype Corsiva" pitchFamily="66" charset="0"/>
              </a:rPr>
              <a:t>Греки усовершенствовали финикийскийй алфавит, добавив туда гласные буквы.</a:t>
            </a:r>
          </a:p>
        </p:txBody>
      </p:sp>
      <p:pic>
        <p:nvPicPr>
          <p:cNvPr id="28675" name="Picture 6" descr="protoca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0350"/>
            <a:ext cx="685800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7" descr="protoca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704850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1341438"/>
            <a:ext cx="8893175" cy="3716337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4800" b="1" i="1">
                <a:latin typeface="Monotype Corsiva" pitchFamily="66" charset="0"/>
              </a:rPr>
              <a:t>Слово алфавит произошло от названия первых двух букв греческого алфавита: «альфа» и «бета», новогреческого – «вита».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1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3"/>
          <p:cNvSpPr>
            <a:spLocks noChangeArrowheads="1" noChangeShapeType="1" noTextEdit="1"/>
          </p:cNvSpPr>
          <p:nvPr/>
        </p:nvSpPr>
        <p:spPr bwMode="auto">
          <a:xfrm>
            <a:off x="3348038" y="3860800"/>
            <a:ext cx="29527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chemeClr val="hlink"/>
                </a:solidFill>
                <a:round/>
                <a:headEnd/>
                <a:tailEnd/>
              </a:ln>
              <a:solidFill>
                <a:schemeClr val="hlink"/>
              </a:solidFill>
              <a:latin typeface="BankGothic RUSS"/>
            </a:endParaRPr>
          </a:p>
        </p:txBody>
      </p:sp>
      <p:sp>
        <p:nvSpPr>
          <p:cNvPr id="30723" name="WordArt 3"/>
          <p:cNvSpPr>
            <a:spLocks noChangeArrowheads="1" noChangeShapeType="1" noTextEdit="1"/>
          </p:cNvSpPr>
          <p:nvPr/>
        </p:nvSpPr>
        <p:spPr bwMode="auto">
          <a:xfrm>
            <a:off x="3500438" y="4013200"/>
            <a:ext cx="29527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chemeClr val="hlink"/>
                </a:solidFill>
                <a:round/>
                <a:headEnd/>
                <a:tailEnd/>
              </a:ln>
              <a:solidFill>
                <a:schemeClr val="hlink"/>
              </a:solidFill>
              <a:latin typeface="BankGothic RUSS"/>
            </a:endParaRPr>
          </a:p>
        </p:txBody>
      </p:sp>
      <p:sp>
        <p:nvSpPr>
          <p:cNvPr id="30724" name="WordArt 2"/>
          <p:cNvSpPr>
            <a:spLocks noChangeArrowheads="1" noChangeShapeType="1" noTextEdit="1"/>
          </p:cNvSpPr>
          <p:nvPr/>
        </p:nvSpPr>
        <p:spPr bwMode="auto">
          <a:xfrm>
            <a:off x="1524000" y="914400"/>
            <a:ext cx="6000750" cy="2157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ngelica"/>
              </a:rPr>
              <a:t>Индия.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4"/>
          <p:cNvSpPr>
            <a:spLocks noChangeArrowheads="1" noChangeShapeType="1" noTextEdit="1"/>
          </p:cNvSpPr>
          <p:nvPr/>
        </p:nvSpPr>
        <p:spPr bwMode="auto">
          <a:xfrm>
            <a:off x="1044575" y="688975"/>
            <a:ext cx="6840538" cy="3240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ngelica"/>
              </a:rPr>
              <a:t>История</a:t>
            </a:r>
          </a:p>
        </p:txBody>
      </p:sp>
      <p:sp>
        <p:nvSpPr>
          <p:cNvPr id="13315" name="WordArt 6"/>
          <p:cNvSpPr>
            <a:spLocks noChangeArrowheads="1" noChangeShapeType="1" noTextEdit="1"/>
          </p:cNvSpPr>
          <p:nvPr/>
        </p:nvSpPr>
        <p:spPr bwMode="auto">
          <a:xfrm>
            <a:off x="539750" y="3570288"/>
            <a:ext cx="8353425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ngelica"/>
              </a:rPr>
              <a:t>письменности.</a:t>
            </a:r>
          </a:p>
        </p:txBody>
      </p:sp>
      <p:pic>
        <p:nvPicPr>
          <p:cNvPr id="13316" name="Picture 8" descr="J01535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0"/>
            <a:ext cx="183038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9" descr="J01535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8049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0" descr="J01535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380288" y="5013325"/>
            <a:ext cx="1830387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1" descr="J01535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0" y="5013325"/>
            <a:ext cx="1804988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1341438"/>
            <a:ext cx="8893175" cy="3716337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4800" b="1" i="1" dirty="0">
                <a:solidFill>
                  <a:schemeClr val="tx2"/>
                </a:solidFill>
                <a:latin typeface="Monotype Corsiva" pitchFamily="66" charset="0"/>
              </a:rPr>
              <a:t>В Древней </a:t>
            </a:r>
            <a:r>
              <a:rPr lang="ru-RU" sz="4800" b="1" i="1" dirty="0" smtClean="0">
                <a:solidFill>
                  <a:schemeClr val="tx2"/>
                </a:solidFill>
                <a:latin typeface="Monotype Corsiva" pitchFamily="66" charset="0"/>
              </a:rPr>
              <a:t> Индии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4800" b="1" i="1" dirty="0" smtClean="0">
                <a:solidFill>
                  <a:schemeClr val="tx2"/>
                </a:solidFill>
                <a:latin typeface="Monotype Corsiva" pitchFamily="66" charset="0"/>
              </a:rPr>
              <a:t>записи </a:t>
            </a:r>
            <a:r>
              <a:rPr lang="ru-RU" sz="4800" b="1" i="1" dirty="0">
                <a:solidFill>
                  <a:schemeClr val="tx2"/>
                </a:solidFill>
                <a:latin typeface="Monotype Corsiva" pitchFamily="66" charset="0"/>
              </a:rPr>
              <a:t>делались чернилами </a:t>
            </a:r>
            <a:endParaRPr lang="ru-RU" sz="4800" b="1" i="1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4800" b="1" i="1" dirty="0" smtClean="0">
                <a:solidFill>
                  <a:schemeClr val="tx2"/>
                </a:solidFill>
                <a:latin typeface="Monotype Corsiva" pitchFamily="66" charset="0"/>
              </a:rPr>
              <a:t>из </a:t>
            </a:r>
            <a:r>
              <a:rPr lang="ru-RU" sz="4800" b="1" i="1" dirty="0">
                <a:solidFill>
                  <a:schemeClr val="tx2"/>
                </a:solidFill>
                <a:latin typeface="Monotype Corsiva" pitchFamily="66" charset="0"/>
              </a:rPr>
              <a:t>сажи, смешанной с соком сахарного тростника на </a:t>
            </a:r>
            <a:endParaRPr lang="ru-RU" sz="4800" b="1" i="1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4800" b="1" i="1" dirty="0" smtClean="0">
                <a:solidFill>
                  <a:schemeClr val="tx2"/>
                </a:solidFill>
                <a:latin typeface="Monotype Corsiva" pitchFamily="66" charset="0"/>
              </a:rPr>
              <a:t>пальмовых </a:t>
            </a:r>
            <a:r>
              <a:rPr lang="ru-RU" sz="4800" b="1" i="1" dirty="0">
                <a:solidFill>
                  <a:schemeClr val="tx2"/>
                </a:solidFill>
                <a:latin typeface="Monotype Corsiva" pitchFamily="66" charset="0"/>
              </a:rPr>
              <a:t>листьях.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3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3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3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3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3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3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3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3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3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3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3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3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69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1341438"/>
            <a:ext cx="8893175" cy="3716337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4000" b="1" i="1" dirty="0">
                <a:solidFill>
                  <a:schemeClr val="tx2"/>
                </a:solidFill>
                <a:latin typeface="Monotype Corsiva" pitchFamily="66" charset="0"/>
              </a:rPr>
              <a:t>Древнеиндийская книга выглядела так: листы были  из пальмовых листьев, </a:t>
            </a:r>
            <a:endParaRPr lang="ru-RU" sz="4000" b="1" i="1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4000" b="1" i="1" dirty="0" smtClean="0">
                <a:solidFill>
                  <a:schemeClr val="tx2"/>
                </a:solidFill>
                <a:latin typeface="Monotype Corsiva" pitchFamily="66" charset="0"/>
              </a:rPr>
              <a:t>в </a:t>
            </a:r>
            <a:r>
              <a:rPr lang="ru-RU" sz="4000" b="1" i="1" dirty="0">
                <a:solidFill>
                  <a:schemeClr val="tx2"/>
                </a:solidFill>
                <a:latin typeface="Monotype Corsiva" pitchFamily="66" charset="0"/>
              </a:rPr>
              <a:t>них проделывали отверстия </a:t>
            </a:r>
            <a:r>
              <a:rPr lang="ru-RU" sz="4000" b="1" i="1" dirty="0" smtClean="0">
                <a:solidFill>
                  <a:schemeClr val="tx2"/>
                </a:solidFill>
                <a:latin typeface="Monotype Corsiva" pitchFamily="66" charset="0"/>
              </a:rPr>
              <a:t> ,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4000" b="1" i="1" dirty="0" smtClean="0">
                <a:solidFill>
                  <a:schemeClr val="tx2"/>
                </a:solidFill>
                <a:latin typeface="Monotype Corsiva" pitchFamily="66" charset="0"/>
              </a:rPr>
              <a:t>через </a:t>
            </a:r>
            <a:r>
              <a:rPr lang="ru-RU" sz="4000" b="1" i="1" dirty="0">
                <a:solidFill>
                  <a:schemeClr val="tx2"/>
                </a:solidFill>
                <a:latin typeface="Monotype Corsiva" pitchFamily="66" charset="0"/>
              </a:rPr>
              <a:t>которые продевали верёвку.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4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4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4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4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4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4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4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4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4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2"/>
          <p:cNvSpPr>
            <a:spLocks noChangeArrowheads="1" noChangeShapeType="1" noTextEdit="1"/>
          </p:cNvSpPr>
          <p:nvPr/>
        </p:nvSpPr>
        <p:spPr bwMode="auto">
          <a:xfrm>
            <a:off x="1524000" y="914400"/>
            <a:ext cx="6000750" cy="2157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ngelica"/>
              </a:rPr>
              <a:t>Китай.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32138" y="549275"/>
            <a:ext cx="5688012" cy="5472113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2800" dirty="0" smtClean="0"/>
              <a:t>Древнекитайская бамбуковая книга изготавливалась так: бамбук расщепляли, получая полоски для письма, потом бамбуковые полоски скрепляли бечёвкой.   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2800" dirty="0" smtClean="0"/>
              <a:t>Иероглифы наносили  сверху вниз, обмакивая тонкую кисточку или палочку в чернила. Если делали ошибку, то соскабливали написанное ножом.   </a:t>
            </a:r>
          </a:p>
        </p:txBody>
      </p:sp>
      <p:pic>
        <p:nvPicPr>
          <p:cNvPr id="34819" name="Picture 4" descr="i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2617788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76250"/>
            <a:ext cx="8291513" cy="518477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Впервые </a:t>
            </a:r>
            <a:r>
              <a:rPr lang="ru-RU" dirty="0" smtClean="0">
                <a:solidFill>
                  <a:srgbClr val="009900"/>
                </a:solidFill>
              </a:rPr>
              <a:t>бумага</a:t>
            </a:r>
            <a:r>
              <a:rPr lang="ru-RU" dirty="0" smtClean="0"/>
              <a:t> получена в Китае во втором веке </a:t>
            </a:r>
            <a:r>
              <a:rPr lang="ru-RU" dirty="0" err="1" smtClean="0"/>
              <a:t>Цай</a:t>
            </a:r>
            <a:r>
              <a:rPr lang="ru-RU" dirty="0" smtClean="0"/>
              <a:t> Лунем.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ru-RU" dirty="0" smtClean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Бумага изготавливалась из растительных волокон и древесины.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ru-RU" dirty="0" smtClean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Ее изготовляли путём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 осаждения волокон на сетке из водной суспензии.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981075"/>
            <a:ext cx="4114800" cy="4319588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4400" smtClean="0">
                <a:latin typeface="Times New Roman" pitchFamily="18" charset="0"/>
              </a:rPr>
              <a:t>Образованный китаец должен был писать не только грамотно, но и красиво.</a:t>
            </a:r>
          </a:p>
        </p:txBody>
      </p:sp>
      <p:pic>
        <p:nvPicPr>
          <p:cNvPr id="36867" name="Picture 4" descr="Chinese_Character_zhao1_cai2_jin4_ba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196975"/>
            <a:ext cx="4000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395288" y="1336675"/>
            <a:ext cx="8353425" cy="2163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ngelica"/>
              </a:rPr>
              <a:t>Древняя Греция</a:t>
            </a:r>
          </a:p>
        </p:txBody>
      </p:sp>
      <p:sp>
        <p:nvSpPr>
          <p:cNvPr id="37891" name="WordArt 3"/>
          <p:cNvSpPr>
            <a:spLocks noChangeArrowheads="1" noChangeShapeType="1" noTextEdit="1"/>
          </p:cNvSpPr>
          <p:nvPr/>
        </p:nvSpPr>
        <p:spPr bwMode="auto">
          <a:xfrm>
            <a:off x="2700338" y="3860800"/>
            <a:ext cx="36004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BankGothic RUSS"/>
              </a:rPr>
              <a:t>пергамент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349500"/>
            <a:ext cx="8424862" cy="431958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mtClean="0"/>
              <a:t>Пергамент был прочным, но на изготовление одной книги могло пойти целое стадо. Листы можно было сгибать и сшивать. Писали на пергаменте уже с двух сторон и не только тростниковыми палочками, но и птичьими перьями. Пергаментные книги вытеснили папирусные свитки, а в школах использовали пергаментные тетради.</a:t>
            </a:r>
          </a:p>
        </p:txBody>
      </p:sp>
      <p:pic>
        <p:nvPicPr>
          <p:cNvPr id="38915" name="Picture 4" descr="Безымянный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88913"/>
            <a:ext cx="2857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620713"/>
            <a:ext cx="8229600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4000">
                <a:solidFill>
                  <a:schemeClr val="hlink"/>
                </a:solidFill>
                <a:latin typeface="Monotype Corsiva" pitchFamily="66" charset="0"/>
              </a:rPr>
              <a:t>Греческий алфавит состоит из 24 букв.</a:t>
            </a: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395288" y="2205038"/>
            <a:ext cx="843915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l-GR" altLang="ru-RU" sz="4400" b="1">
                <a:solidFill>
                  <a:schemeClr val="hlink"/>
                </a:solidFill>
                <a:latin typeface="Times New Roman" panose="02020603050405020304" pitchFamily="18" charset="0"/>
              </a:rPr>
              <a:t>Αα</a:t>
            </a:r>
            <a:r>
              <a:rPr lang="ru-RU" altLang="ru-RU" sz="4400" b="1">
                <a:solidFill>
                  <a:schemeClr val="hlink"/>
                </a:solidFill>
                <a:latin typeface="Times New Roman" panose="02020603050405020304" pitchFamily="18" charset="0"/>
              </a:rPr>
              <a:t>, </a:t>
            </a:r>
            <a:r>
              <a:rPr lang="el-GR" altLang="ru-RU" sz="4400" b="1">
                <a:solidFill>
                  <a:schemeClr val="hlink"/>
                </a:solidFill>
                <a:latin typeface="Times New Roman" panose="02020603050405020304" pitchFamily="18" charset="0"/>
              </a:rPr>
              <a:t>Ββ</a:t>
            </a:r>
            <a:r>
              <a:rPr lang="ru-RU" altLang="ru-RU" sz="4400" b="1">
                <a:solidFill>
                  <a:schemeClr val="hlink"/>
                </a:solidFill>
                <a:latin typeface="Times New Roman" panose="02020603050405020304" pitchFamily="18" charset="0"/>
              </a:rPr>
              <a:t>, </a:t>
            </a:r>
            <a:r>
              <a:rPr lang="el-GR" altLang="ru-RU" sz="4400" b="1">
                <a:solidFill>
                  <a:schemeClr val="hlink"/>
                </a:solidFill>
                <a:latin typeface="Times New Roman" panose="02020603050405020304" pitchFamily="18" charset="0"/>
              </a:rPr>
              <a:t>Γγ</a:t>
            </a:r>
            <a:r>
              <a:rPr lang="ru-RU" altLang="ru-RU" sz="4400" b="1">
                <a:solidFill>
                  <a:schemeClr val="hlink"/>
                </a:solidFill>
                <a:latin typeface="Times New Roman" panose="02020603050405020304" pitchFamily="18" charset="0"/>
              </a:rPr>
              <a:t>, </a:t>
            </a:r>
            <a:r>
              <a:rPr lang="el-GR" altLang="ru-RU" sz="4400" b="1">
                <a:solidFill>
                  <a:schemeClr val="hlink"/>
                </a:solidFill>
                <a:latin typeface="Times New Roman" panose="02020603050405020304" pitchFamily="18" charset="0"/>
              </a:rPr>
              <a:t>Δδ</a:t>
            </a:r>
            <a:r>
              <a:rPr lang="ru-RU" altLang="ru-RU" sz="4400" b="1">
                <a:solidFill>
                  <a:schemeClr val="hlink"/>
                </a:solidFill>
                <a:latin typeface="Times New Roman" panose="02020603050405020304" pitchFamily="18" charset="0"/>
              </a:rPr>
              <a:t>, </a:t>
            </a:r>
            <a:r>
              <a:rPr lang="el-GR" altLang="ru-RU" sz="4400" b="1">
                <a:solidFill>
                  <a:schemeClr val="hlink"/>
                </a:solidFill>
                <a:latin typeface="Times New Roman" panose="02020603050405020304" pitchFamily="18" charset="0"/>
              </a:rPr>
              <a:t>Εε</a:t>
            </a:r>
            <a:r>
              <a:rPr lang="ru-RU" altLang="ru-RU" sz="4400" b="1">
                <a:solidFill>
                  <a:schemeClr val="hlink"/>
                </a:solidFill>
                <a:latin typeface="Times New Roman" panose="02020603050405020304" pitchFamily="18" charset="0"/>
              </a:rPr>
              <a:t>, </a:t>
            </a:r>
            <a:r>
              <a:rPr lang="el-GR" altLang="ru-RU" sz="4400" b="1">
                <a:solidFill>
                  <a:schemeClr val="hlink"/>
                </a:solidFill>
                <a:latin typeface="Times New Roman" panose="02020603050405020304" pitchFamily="18" charset="0"/>
              </a:rPr>
              <a:t>Ζζ</a:t>
            </a:r>
            <a:r>
              <a:rPr lang="ru-RU" altLang="ru-RU" sz="4400" b="1">
                <a:solidFill>
                  <a:schemeClr val="hlink"/>
                </a:solidFill>
                <a:latin typeface="Times New Roman" panose="02020603050405020304" pitchFamily="18" charset="0"/>
              </a:rPr>
              <a:t>, </a:t>
            </a:r>
            <a:r>
              <a:rPr lang="el-GR" altLang="ru-RU" sz="4400" b="1">
                <a:solidFill>
                  <a:schemeClr val="hlink"/>
                </a:solidFill>
                <a:latin typeface="Times New Roman" panose="02020603050405020304" pitchFamily="18" charset="0"/>
              </a:rPr>
              <a:t>Ηη</a:t>
            </a:r>
            <a:r>
              <a:rPr lang="ru-RU" altLang="ru-RU" sz="4400" b="1">
                <a:solidFill>
                  <a:schemeClr val="hlink"/>
                </a:solidFill>
                <a:latin typeface="Times New Roman" panose="02020603050405020304" pitchFamily="18" charset="0"/>
              </a:rPr>
              <a:t>, </a:t>
            </a:r>
            <a:r>
              <a:rPr lang="el-GR" altLang="ru-RU" sz="4400" b="1">
                <a:solidFill>
                  <a:schemeClr val="hlink"/>
                </a:solidFill>
                <a:latin typeface="Times New Roman" panose="02020603050405020304" pitchFamily="18" charset="0"/>
              </a:rPr>
              <a:t>Θθ</a:t>
            </a:r>
            <a:r>
              <a:rPr lang="ru-RU" altLang="ru-RU" sz="4400" b="1">
                <a:solidFill>
                  <a:schemeClr val="hlink"/>
                </a:solidFill>
                <a:latin typeface="Times New Roman" panose="02020603050405020304" pitchFamily="18" charset="0"/>
              </a:rPr>
              <a:t>, </a:t>
            </a:r>
            <a:r>
              <a:rPr lang="el-GR" altLang="ru-RU" sz="4400" b="1">
                <a:solidFill>
                  <a:schemeClr val="hlink"/>
                </a:solidFill>
                <a:latin typeface="Times New Roman" panose="02020603050405020304" pitchFamily="18" charset="0"/>
              </a:rPr>
              <a:t>Ιι</a:t>
            </a:r>
            <a:r>
              <a:rPr lang="ru-RU" altLang="ru-RU" sz="4400" b="1">
                <a:solidFill>
                  <a:schemeClr val="hlink"/>
                </a:solidFill>
                <a:latin typeface="Times New Roman" panose="02020603050405020304" pitchFamily="18" charset="0"/>
              </a:rPr>
              <a:t>, </a:t>
            </a:r>
            <a:r>
              <a:rPr lang="el-GR" altLang="ru-RU" sz="4400" b="1">
                <a:solidFill>
                  <a:schemeClr val="hlink"/>
                </a:solidFill>
                <a:latin typeface="Times New Roman" panose="02020603050405020304" pitchFamily="18" charset="0"/>
              </a:rPr>
              <a:t>Κκ</a:t>
            </a:r>
            <a:r>
              <a:rPr lang="ru-RU" altLang="ru-RU" sz="4400" b="1">
                <a:solidFill>
                  <a:schemeClr val="hlink"/>
                </a:solidFill>
                <a:latin typeface="Times New Roman" panose="02020603050405020304" pitchFamily="18" charset="0"/>
              </a:rPr>
              <a:t>, </a:t>
            </a:r>
            <a:r>
              <a:rPr lang="el-GR" altLang="ru-RU" sz="4400" b="1">
                <a:solidFill>
                  <a:schemeClr val="hlink"/>
                </a:solidFill>
                <a:latin typeface="Times New Roman" panose="02020603050405020304" pitchFamily="18" charset="0"/>
              </a:rPr>
              <a:t>Λλ</a:t>
            </a:r>
            <a:r>
              <a:rPr lang="ru-RU" altLang="ru-RU" sz="4400" b="1">
                <a:solidFill>
                  <a:schemeClr val="hlink"/>
                </a:solidFill>
                <a:latin typeface="Times New Roman" panose="02020603050405020304" pitchFamily="18" charset="0"/>
              </a:rPr>
              <a:t>, </a:t>
            </a:r>
            <a:r>
              <a:rPr lang="el-GR" altLang="ru-RU" sz="4400" b="1">
                <a:solidFill>
                  <a:schemeClr val="hlink"/>
                </a:solidFill>
                <a:latin typeface="Times New Roman" panose="02020603050405020304" pitchFamily="18" charset="0"/>
              </a:rPr>
              <a:t>Μμ</a:t>
            </a:r>
            <a:r>
              <a:rPr lang="ru-RU" altLang="ru-RU" sz="4400" b="1">
                <a:solidFill>
                  <a:schemeClr val="hlink"/>
                </a:solidFill>
                <a:latin typeface="Times New Roman" panose="02020603050405020304" pitchFamily="18" charset="0"/>
              </a:rPr>
              <a:t>, </a:t>
            </a:r>
            <a:r>
              <a:rPr lang="el-GR" altLang="ru-RU" sz="4400" b="1">
                <a:solidFill>
                  <a:schemeClr val="hlink"/>
                </a:solidFill>
                <a:latin typeface="Times New Roman" panose="02020603050405020304" pitchFamily="18" charset="0"/>
              </a:rPr>
              <a:t>Νν</a:t>
            </a:r>
            <a:r>
              <a:rPr lang="ru-RU" altLang="ru-RU" sz="4400" b="1">
                <a:solidFill>
                  <a:schemeClr val="hlink"/>
                </a:solidFill>
                <a:latin typeface="Times New Roman" panose="02020603050405020304" pitchFamily="18" charset="0"/>
              </a:rPr>
              <a:t>, </a:t>
            </a:r>
            <a:r>
              <a:rPr lang="el-GR" altLang="ru-RU" sz="4400" b="1">
                <a:solidFill>
                  <a:schemeClr val="hlink"/>
                </a:solidFill>
                <a:latin typeface="Times New Roman" panose="02020603050405020304" pitchFamily="18" charset="0"/>
              </a:rPr>
              <a:t>Ξξ</a:t>
            </a:r>
            <a:r>
              <a:rPr lang="ru-RU" altLang="ru-RU" sz="4400" b="1">
                <a:solidFill>
                  <a:schemeClr val="hlink"/>
                </a:solidFill>
                <a:latin typeface="Times New Roman" panose="02020603050405020304" pitchFamily="18" charset="0"/>
              </a:rPr>
              <a:t>, </a:t>
            </a:r>
            <a:r>
              <a:rPr lang="el-GR" altLang="ru-RU" sz="4400" b="1">
                <a:solidFill>
                  <a:schemeClr val="hlink"/>
                </a:solidFill>
                <a:latin typeface="Times New Roman" panose="02020603050405020304" pitchFamily="18" charset="0"/>
              </a:rPr>
              <a:t>Οο</a:t>
            </a:r>
            <a:r>
              <a:rPr lang="ru-RU" altLang="ru-RU" sz="4400" b="1">
                <a:solidFill>
                  <a:schemeClr val="hlink"/>
                </a:solidFill>
                <a:latin typeface="Times New Roman" panose="02020603050405020304" pitchFamily="18" charset="0"/>
              </a:rPr>
              <a:t>, </a:t>
            </a:r>
            <a:r>
              <a:rPr lang="el-GR" altLang="ru-RU" sz="4400" b="1">
                <a:solidFill>
                  <a:schemeClr val="hlink"/>
                </a:solidFill>
                <a:latin typeface="Times New Roman" panose="02020603050405020304" pitchFamily="18" charset="0"/>
              </a:rPr>
              <a:t>Ππ</a:t>
            </a:r>
            <a:r>
              <a:rPr lang="ru-RU" altLang="ru-RU" sz="4400" b="1">
                <a:solidFill>
                  <a:schemeClr val="hlink"/>
                </a:solidFill>
                <a:latin typeface="Times New Roman" panose="02020603050405020304" pitchFamily="18" charset="0"/>
              </a:rPr>
              <a:t>, </a:t>
            </a:r>
            <a:r>
              <a:rPr lang="el-GR" altLang="ru-RU" sz="4400" b="1">
                <a:solidFill>
                  <a:schemeClr val="hlink"/>
                </a:solidFill>
                <a:latin typeface="Times New Roman" panose="02020603050405020304" pitchFamily="18" charset="0"/>
              </a:rPr>
              <a:t>Ρρ</a:t>
            </a:r>
            <a:r>
              <a:rPr lang="ru-RU" altLang="ru-RU" sz="4400" b="1">
                <a:solidFill>
                  <a:schemeClr val="hlink"/>
                </a:solidFill>
                <a:latin typeface="Times New Roman" panose="02020603050405020304" pitchFamily="18" charset="0"/>
              </a:rPr>
              <a:t>, </a:t>
            </a:r>
            <a:r>
              <a:rPr lang="el-GR" altLang="ru-RU" sz="4400" b="1">
                <a:solidFill>
                  <a:schemeClr val="hlink"/>
                </a:solidFill>
                <a:latin typeface="Times New Roman" panose="02020603050405020304" pitchFamily="18" charset="0"/>
              </a:rPr>
              <a:t>Σσ</a:t>
            </a:r>
            <a:r>
              <a:rPr lang="ru-RU" altLang="ru-RU" sz="4400" b="1">
                <a:solidFill>
                  <a:schemeClr val="hlink"/>
                </a:solidFill>
                <a:latin typeface="Times New Roman" panose="02020603050405020304" pitchFamily="18" charset="0"/>
              </a:rPr>
              <a:t>, </a:t>
            </a:r>
            <a:r>
              <a:rPr lang="el-GR" altLang="ru-RU" sz="4400" b="1">
                <a:solidFill>
                  <a:schemeClr val="hlink"/>
                </a:solidFill>
                <a:latin typeface="Times New Roman" panose="02020603050405020304" pitchFamily="18" charset="0"/>
              </a:rPr>
              <a:t>Ττ</a:t>
            </a:r>
            <a:r>
              <a:rPr lang="ru-RU" altLang="ru-RU" sz="4400" b="1">
                <a:solidFill>
                  <a:schemeClr val="hlink"/>
                </a:solidFill>
                <a:latin typeface="Times New Roman" panose="02020603050405020304" pitchFamily="18" charset="0"/>
              </a:rPr>
              <a:t>, </a:t>
            </a:r>
            <a:r>
              <a:rPr lang="el-GR" altLang="ru-RU" sz="4400" b="1">
                <a:solidFill>
                  <a:schemeClr val="hlink"/>
                </a:solidFill>
                <a:latin typeface="Times New Roman" panose="02020603050405020304" pitchFamily="18" charset="0"/>
              </a:rPr>
              <a:t>Υυ</a:t>
            </a:r>
            <a:r>
              <a:rPr lang="ru-RU" altLang="ru-RU" sz="4400" b="1">
                <a:solidFill>
                  <a:schemeClr val="hlink"/>
                </a:solidFill>
                <a:latin typeface="Times New Roman" panose="02020603050405020304" pitchFamily="18" charset="0"/>
              </a:rPr>
              <a:t>, </a:t>
            </a:r>
            <a:r>
              <a:rPr lang="el-GR" altLang="ru-RU" sz="4400" b="1">
                <a:solidFill>
                  <a:schemeClr val="hlink"/>
                </a:solidFill>
                <a:latin typeface="Times New Roman" panose="02020603050405020304" pitchFamily="18" charset="0"/>
              </a:rPr>
              <a:t>Φφ</a:t>
            </a:r>
            <a:r>
              <a:rPr lang="ru-RU" altLang="ru-RU" sz="4400" b="1">
                <a:solidFill>
                  <a:schemeClr val="hlink"/>
                </a:solidFill>
                <a:latin typeface="Times New Roman" panose="02020603050405020304" pitchFamily="18" charset="0"/>
              </a:rPr>
              <a:t>, </a:t>
            </a:r>
            <a:r>
              <a:rPr lang="el-GR" altLang="ru-RU" sz="4400" b="1">
                <a:solidFill>
                  <a:schemeClr val="hlink"/>
                </a:solidFill>
                <a:latin typeface="Times New Roman" panose="02020603050405020304" pitchFamily="18" charset="0"/>
              </a:rPr>
              <a:t>Χχ</a:t>
            </a:r>
            <a:r>
              <a:rPr lang="ru-RU" altLang="ru-RU" sz="4400" b="1">
                <a:solidFill>
                  <a:schemeClr val="hlink"/>
                </a:solidFill>
                <a:latin typeface="Times New Roman" panose="02020603050405020304" pitchFamily="18" charset="0"/>
              </a:rPr>
              <a:t>, </a:t>
            </a:r>
            <a:r>
              <a:rPr lang="el-GR" altLang="ru-RU" sz="4400" b="1">
                <a:solidFill>
                  <a:schemeClr val="hlink"/>
                </a:solidFill>
                <a:latin typeface="Times New Roman" panose="02020603050405020304" pitchFamily="18" charset="0"/>
              </a:rPr>
              <a:t>Ψψ</a:t>
            </a:r>
            <a:r>
              <a:rPr lang="ru-RU" altLang="ru-RU" sz="4400" b="1">
                <a:solidFill>
                  <a:schemeClr val="hlink"/>
                </a:solidFill>
                <a:latin typeface="Times New Roman" panose="02020603050405020304" pitchFamily="18" charset="0"/>
              </a:rPr>
              <a:t>, </a:t>
            </a:r>
            <a:r>
              <a:rPr lang="el-GR" altLang="ru-RU" sz="4400" b="1">
                <a:solidFill>
                  <a:schemeClr val="hlink"/>
                </a:solidFill>
                <a:latin typeface="Times New Roman" panose="02020603050405020304" pitchFamily="18" charset="0"/>
              </a:rPr>
              <a:t>Ωω</a:t>
            </a:r>
            <a:r>
              <a:rPr lang="ru-RU" altLang="ru-RU" sz="4400" b="1">
                <a:solidFill>
                  <a:schemeClr val="hlink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е 012">
            <a:hlinkClick r:id="" action="ppaction://noaction">
              <a:snd r:embed="rId3" name="applause.wav"/>
            </a:hlinkClick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28800"/>
            <a:ext cx="4267200" cy="1555750"/>
          </a:xfrm>
        </p:spPr>
      </p:pic>
      <p:pic>
        <p:nvPicPr>
          <p:cNvPr id="16391" name="Picture 7" descr="е 0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800"/>
            <a:ext cx="4343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е 0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267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 descr="е 0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29000"/>
            <a:ext cx="4343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Box 10"/>
          <p:cNvSpPr txBox="1">
            <a:spLocks noChangeArrowheads="1"/>
          </p:cNvSpPr>
          <p:nvPr/>
        </p:nvSpPr>
        <p:spPr bwMode="auto">
          <a:xfrm>
            <a:off x="3429000" y="30480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Рис.1</a:t>
            </a:r>
          </a:p>
        </p:txBody>
      </p:sp>
      <p:sp>
        <p:nvSpPr>
          <p:cNvPr id="40968" name="Text Box 11"/>
          <p:cNvSpPr txBox="1">
            <a:spLocks noChangeArrowheads="1"/>
          </p:cNvSpPr>
          <p:nvPr/>
        </p:nvSpPr>
        <p:spPr bwMode="auto">
          <a:xfrm>
            <a:off x="7848600" y="30480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Рис.2</a:t>
            </a:r>
          </a:p>
        </p:txBody>
      </p:sp>
      <p:sp>
        <p:nvSpPr>
          <p:cNvPr id="40969" name="Text Box 12"/>
          <p:cNvSpPr txBox="1">
            <a:spLocks noChangeArrowheads="1"/>
          </p:cNvSpPr>
          <p:nvPr/>
        </p:nvSpPr>
        <p:spPr bwMode="auto">
          <a:xfrm>
            <a:off x="3352800" y="51816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Рис.3</a:t>
            </a:r>
          </a:p>
        </p:txBody>
      </p:sp>
      <p:sp>
        <p:nvSpPr>
          <p:cNvPr id="40970" name="Text Box 13"/>
          <p:cNvSpPr txBox="1">
            <a:spLocks noChangeArrowheads="1"/>
          </p:cNvSpPr>
          <p:nvPr/>
        </p:nvSpPr>
        <p:spPr bwMode="auto">
          <a:xfrm>
            <a:off x="7467600" y="51816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Рис.4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4" name="WordArt 6"/>
          <p:cNvSpPr>
            <a:spLocks noChangeArrowheads="1" noChangeShapeType="1" noTextEdit="1"/>
          </p:cNvSpPr>
          <p:nvPr/>
        </p:nvSpPr>
        <p:spPr bwMode="auto">
          <a:xfrm>
            <a:off x="685800" y="152400"/>
            <a:ext cx="6705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Узелковое письмо</a:t>
            </a:r>
          </a:p>
        </p:txBody>
      </p:sp>
      <p:pic>
        <p:nvPicPr>
          <p:cNvPr id="130055" name="Picture 7" descr="е 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48768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00" name="WordArt 12"/>
          <p:cNvSpPr>
            <a:spLocks noChangeArrowheads="1" noChangeShapeType="1" noTextEdit="1"/>
          </p:cNvSpPr>
          <p:nvPr/>
        </p:nvSpPr>
        <p:spPr bwMode="auto">
          <a:xfrm>
            <a:off x="457200" y="1600200"/>
            <a:ext cx="8229600" cy="381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Рождение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алфавита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2" name="WordArt 8"/>
          <p:cNvSpPr>
            <a:spLocks noChangeArrowheads="1" noChangeShapeType="1" noTextEdit="1"/>
          </p:cNvSpPr>
          <p:nvPr/>
        </p:nvSpPr>
        <p:spPr bwMode="auto">
          <a:xfrm>
            <a:off x="914400" y="304800"/>
            <a:ext cx="68707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Славянская    письменность</a:t>
            </a:r>
          </a:p>
        </p:txBody>
      </p:sp>
      <p:sp>
        <p:nvSpPr>
          <p:cNvPr id="43011" name="Text Box 9"/>
          <p:cNvSpPr txBox="1">
            <a:spLocks noChangeArrowheads="1"/>
          </p:cNvSpPr>
          <p:nvPr/>
        </p:nvSpPr>
        <p:spPr bwMode="auto">
          <a:xfrm>
            <a:off x="914400" y="18288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chemeClr val="tx2"/>
                </a:solidFill>
              </a:rPr>
              <a:t>кириллица</a:t>
            </a:r>
          </a:p>
        </p:txBody>
      </p:sp>
      <p:sp>
        <p:nvSpPr>
          <p:cNvPr id="43012" name="Text Box 10"/>
          <p:cNvSpPr txBox="1">
            <a:spLocks noChangeArrowheads="1"/>
          </p:cNvSpPr>
          <p:nvPr/>
        </p:nvSpPr>
        <p:spPr bwMode="auto">
          <a:xfrm>
            <a:off x="5867400" y="18288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chemeClr val="tx2"/>
                </a:solidFill>
              </a:rPr>
              <a:t>глаголица</a:t>
            </a:r>
          </a:p>
        </p:txBody>
      </p:sp>
      <p:pic>
        <p:nvPicPr>
          <p:cNvPr id="144395" name="Picture 11" descr="е 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8229600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724400" cy="52578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altLang="ru-RU" sz="4000" smtClean="0"/>
          </a:p>
          <a:p>
            <a:pPr algn="ctr" eaLnBrk="1" hangingPunct="1">
              <a:buFontTx/>
              <a:buNone/>
            </a:pPr>
            <a:r>
              <a:rPr lang="ru-RU" altLang="ru-RU" sz="4000" i="1" smtClean="0">
                <a:solidFill>
                  <a:schemeClr val="tx2"/>
                </a:solidFill>
                <a:latin typeface="Arial Black" panose="020B0A04020102020204" pitchFamily="34" charset="0"/>
              </a:rPr>
              <a:t>Памятник </a:t>
            </a:r>
          </a:p>
          <a:p>
            <a:pPr algn="ctr" eaLnBrk="1" hangingPunct="1">
              <a:buFontTx/>
              <a:buNone/>
            </a:pPr>
            <a:r>
              <a:rPr lang="ru-RU" altLang="ru-RU" sz="4000" i="1" smtClean="0">
                <a:solidFill>
                  <a:schemeClr val="tx2"/>
                </a:solidFill>
                <a:latin typeface="Arial Black" panose="020B0A04020102020204" pitchFamily="34" charset="0"/>
              </a:rPr>
              <a:t>Кириллу</a:t>
            </a:r>
          </a:p>
          <a:p>
            <a:pPr algn="ctr" eaLnBrk="1" hangingPunct="1">
              <a:buFontTx/>
              <a:buNone/>
            </a:pPr>
            <a:r>
              <a:rPr lang="ru-RU" altLang="ru-RU" sz="4000" i="1" smtClean="0">
                <a:solidFill>
                  <a:schemeClr val="tx2"/>
                </a:solidFill>
                <a:latin typeface="Arial Black" panose="020B0A04020102020204" pitchFamily="34" charset="0"/>
              </a:rPr>
              <a:t> и </a:t>
            </a:r>
          </a:p>
          <a:p>
            <a:pPr algn="ctr" eaLnBrk="1" hangingPunct="1">
              <a:buFontTx/>
              <a:buNone/>
            </a:pPr>
            <a:r>
              <a:rPr lang="ru-RU" altLang="ru-RU" sz="4000" i="1" smtClean="0">
                <a:solidFill>
                  <a:schemeClr val="tx2"/>
                </a:solidFill>
                <a:latin typeface="Arial Black" panose="020B0A04020102020204" pitchFamily="34" charset="0"/>
              </a:rPr>
              <a:t>Мефодию</a:t>
            </a:r>
          </a:p>
        </p:txBody>
      </p:sp>
      <p:pic>
        <p:nvPicPr>
          <p:cNvPr id="139272" name="Picture 8" descr="е 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35433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74" name="WordArt 10"/>
          <p:cNvSpPr>
            <a:spLocks noChangeArrowheads="1" noChangeShapeType="1" noTextEdit="1"/>
          </p:cNvSpPr>
          <p:nvPr/>
        </p:nvSpPr>
        <p:spPr bwMode="auto">
          <a:xfrm>
            <a:off x="685800" y="0"/>
            <a:ext cx="7023100" cy="1828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Создатели алфавита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7" name="WordArt 7"/>
          <p:cNvSpPr>
            <a:spLocks noChangeArrowheads="1" noChangeShapeType="1" noTextEdit="1"/>
          </p:cNvSpPr>
          <p:nvPr/>
        </p:nvSpPr>
        <p:spPr bwMode="auto">
          <a:xfrm>
            <a:off x="990600" y="-685800"/>
            <a:ext cx="7010400" cy="3352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алфавит</a:t>
            </a:r>
          </a:p>
        </p:txBody>
      </p:sp>
      <p:pic>
        <p:nvPicPr>
          <p:cNvPr id="138249" name="Picture 9" descr="е 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57400"/>
            <a:ext cx="60833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4"/>
          <p:cNvSpPr>
            <a:spLocks noChangeArrowheads="1" noChangeShapeType="1" noTextEdit="1"/>
          </p:cNvSpPr>
          <p:nvPr/>
        </p:nvSpPr>
        <p:spPr bwMode="auto">
          <a:xfrm>
            <a:off x="612775" y="1196975"/>
            <a:ext cx="7991475" cy="2163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ngelica"/>
              </a:rPr>
              <a:t>Древний Египет.</a:t>
            </a:r>
          </a:p>
        </p:txBody>
      </p:sp>
      <p:sp>
        <p:nvSpPr>
          <p:cNvPr id="15363" name="WordArt 5"/>
          <p:cNvSpPr>
            <a:spLocks noChangeArrowheads="1" noChangeShapeType="1" noTextEdit="1"/>
          </p:cNvSpPr>
          <p:nvPr/>
        </p:nvSpPr>
        <p:spPr bwMode="auto">
          <a:xfrm>
            <a:off x="2195513" y="3860800"/>
            <a:ext cx="5040312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BankGothic RUSS"/>
              </a:rPr>
              <a:t>Загадочные знаки.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yerogly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65175"/>
            <a:ext cx="41751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23850" y="836613"/>
            <a:ext cx="4176713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400">
                <a:latin typeface="Times New Roman" panose="02020603050405020304" pitchFamily="18" charset="0"/>
              </a:rPr>
              <a:t>«Священное письмо» - так назывались загадочные знаки, иероглифы, покрывающие стены египетских храмов, гробниц и саркофагов.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0" y="1700213"/>
            <a:ext cx="9144000" cy="397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400">
                <a:latin typeface="Times New Roman" panose="02020603050405020304" pitchFamily="18" charset="0"/>
              </a:rPr>
              <a:t>«солнце»                «идти»                    «рот»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34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ru-RU" altLang="ru-RU" sz="34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3400">
                <a:latin typeface="Times New Roman" panose="02020603050405020304" pitchFamily="18" charset="0"/>
              </a:rPr>
              <a:t>Всего в египетском письме было более 700 иероглифов. Причем гласные звуки иероглифами не передавалиь.</a:t>
            </a:r>
          </a:p>
        </p:txBody>
      </p:sp>
      <p:sp>
        <p:nvSpPr>
          <p:cNvPr id="17411" name="Oval 4"/>
          <p:cNvSpPr>
            <a:spLocks noChangeArrowheads="1"/>
          </p:cNvSpPr>
          <p:nvPr/>
        </p:nvSpPr>
        <p:spPr bwMode="auto">
          <a:xfrm>
            <a:off x="971550" y="620713"/>
            <a:ext cx="792163" cy="7921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ru-RU" altLang="ru-RU">
              <a:latin typeface="Monotype Corsiva" panose="03010101010201010101" pitchFamily="66" charset="0"/>
            </a:endParaRPr>
          </a:p>
        </p:txBody>
      </p:sp>
      <p:sp>
        <p:nvSpPr>
          <p:cNvPr id="17412" name="Oval 5"/>
          <p:cNvSpPr>
            <a:spLocks noChangeArrowheads="1"/>
          </p:cNvSpPr>
          <p:nvPr/>
        </p:nvSpPr>
        <p:spPr bwMode="auto">
          <a:xfrm>
            <a:off x="1331913" y="981075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ru-RU" altLang="ru-RU">
              <a:latin typeface="Monotype Corsiva" panose="03010101010201010101" pitchFamily="66" charset="0"/>
            </a:endParaRPr>
          </a:p>
        </p:txBody>
      </p:sp>
      <p:sp>
        <p:nvSpPr>
          <p:cNvPr id="17413" name="Freeform 6"/>
          <p:cNvSpPr>
            <a:spLocks/>
          </p:cNvSpPr>
          <p:nvPr/>
        </p:nvSpPr>
        <p:spPr bwMode="auto">
          <a:xfrm>
            <a:off x="4152900" y="620713"/>
            <a:ext cx="995363" cy="812800"/>
          </a:xfrm>
          <a:custGeom>
            <a:avLst/>
            <a:gdLst>
              <a:gd name="T0" fmla="*/ 0 w 627"/>
              <a:gd name="T1" fmla="*/ 2147483647 h 512"/>
              <a:gd name="T2" fmla="*/ 2147483647 w 627"/>
              <a:gd name="T3" fmla="*/ 2147483647 h 512"/>
              <a:gd name="T4" fmla="*/ 2147483647 w 627"/>
              <a:gd name="T5" fmla="*/ 2147483647 h 512"/>
              <a:gd name="T6" fmla="*/ 2147483647 w 627"/>
              <a:gd name="T7" fmla="*/ 0 h 512"/>
              <a:gd name="T8" fmla="*/ 2147483647 w 627"/>
              <a:gd name="T9" fmla="*/ 0 h 512"/>
              <a:gd name="T10" fmla="*/ 2147483647 w 627"/>
              <a:gd name="T11" fmla="*/ 2147483647 h 512"/>
              <a:gd name="T12" fmla="*/ 2147483647 w 627"/>
              <a:gd name="T13" fmla="*/ 2147483647 h 5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27"/>
              <a:gd name="T22" fmla="*/ 0 h 512"/>
              <a:gd name="T23" fmla="*/ 627 w 627"/>
              <a:gd name="T24" fmla="*/ 512 h 5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27" h="512">
                <a:moveTo>
                  <a:pt x="0" y="502"/>
                </a:moveTo>
                <a:cubicBezTo>
                  <a:pt x="147" y="512"/>
                  <a:pt x="89" y="511"/>
                  <a:pt x="173" y="511"/>
                </a:cubicBezTo>
                <a:lnTo>
                  <a:pt x="218" y="227"/>
                </a:lnTo>
                <a:lnTo>
                  <a:pt x="400" y="0"/>
                </a:lnTo>
                <a:lnTo>
                  <a:pt x="627" y="0"/>
                </a:lnTo>
                <a:lnTo>
                  <a:pt x="627" y="499"/>
                </a:lnTo>
                <a:lnTo>
                  <a:pt x="491" y="499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ru-RU" altLang="ru-RU">
              <a:latin typeface="Monotype Corsiva" panose="03010101010201010101" pitchFamily="66" charset="0"/>
            </a:endParaRPr>
          </a:p>
        </p:txBody>
      </p:sp>
      <p:sp>
        <p:nvSpPr>
          <p:cNvPr id="17414" name="Oval 8"/>
          <p:cNvSpPr>
            <a:spLocks noChangeArrowheads="1"/>
          </p:cNvSpPr>
          <p:nvPr/>
        </p:nvSpPr>
        <p:spPr bwMode="auto">
          <a:xfrm>
            <a:off x="7453313" y="549275"/>
            <a:ext cx="719137" cy="9350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ru-RU" altLang="ru-RU">
              <a:latin typeface="Monotype Corsiva" panose="03010101010201010101" pitchFamily="66" charset="0"/>
            </a:endParaRPr>
          </a:p>
        </p:txBody>
      </p:sp>
      <p:sp>
        <p:nvSpPr>
          <p:cNvPr id="17415" name="Line 10"/>
          <p:cNvSpPr>
            <a:spLocks noChangeShapeType="1"/>
          </p:cNvSpPr>
          <p:nvPr/>
        </p:nvSpPr>
        <p:spPr bwMode="auto">
          <a:xfrm>
            <a:off x="7237413" y="1052513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6" name="Line 11"/>
          <p:cNvSpPr>
            <a:spLocks noChangeShapeType="1"/>
          </p:cNvSpPr>
          <p:nvPr/>
        </p:nvSpPr>
        <p:spPr bwMode="auto">
          <a:xfrm>
            <a:off x="8172450" y="1052513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38100"/>
            <a:ext cx="511175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400">
                <a:latin typeface="Times New Roman" panose="02020603050405020304" pitchFamily="18" charset="0"/>
              </a:rPr>
              <a:t>Основная трудность при чтении иероглифов состояла в том, что их было очень много: одни из них передавали отдельные согласные звуки, другие сочетания согласных звуков, а третьи целые слова. Поэтому человек умеющий читать и писать считался у египтян мудрецом.</a:t>
            </a:r>
          </a:p>
        </p:txBody>
      </p:sp>
      <p:pic>
        <p:nvPicPr>
          <p:cNvPr id="18435" name="Picture 10" descr="PH075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88" y="836613"/>
            <a:ext cx="400526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395288" y="1196975"/>
            <a:ext cx="8208962" cy="2163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ngelica"/>
              </a:rPr>
              <a:t>Древнее Двуречье.</a:t>
            </a:r>
          </a:p>
        </p:txBody>
      </p:sp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>
            <a:off x="2411413" y="3860800"/>
            <a:ext cx="4608512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BankGothic RUSS"/>
              </a:rPr>
              <a:t>клинопись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032250" y="981075"/>
            <a:ext cx="511175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400">
                <a:latin typeface="Times New Roman" panose="02020603050405020304" pitchFamily="18" charset="0"/>
              </a:rPr>
              <a:t>В Двуречье записи делали на глиняных табличках. Значки были клинообразные, т.к. их легче было выдавливать на глине с помощью специальной палочки, отсюда и пошло название письма «клинопись».</a:t>
            </a:r>
          </a:p>
        </p:txBody>
      </p:sp>
      <p:pic>
        <p:nvPicPr>
          <p:cNvPr id="20483" name="Picture 5" descr="04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33337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973</TotalTime>
  <Words>569</Words>
  <Application>Microsoft Office PowerPoint</Application>
  <PresentationFormat>Экран (4:3)</PresentationFormat>
  <Paragraphs>73</Paragraphs>
  <Slides>33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45" baseType="lpstr">
      <vt:lpstr>Angelica</vt:lpstr>
      <vt:lpstr>Arial</vt:lpstr>
      <vt:lpstr>Arial Black</vt:lpstr>
      <vt:lpstr>BankGothic RUSS</vt:lpstr>
      <vt:lpstr>Comic Sans MS</vt:lpstr>
      <vt:lpstr>Impact</vt:lpstr>
      <vt:lpstr>Monotype Corsiva</vt:lpstr>
      <vt:lpstr>Tahoma</vt:lpstr>
      <vt:lpstr>Times New Roman</vt:lpstr>
      <vt:lpstr>Wingdings</vt:lpstr>
      <vt:lpstr>Пастель</vt:lpstr>
      <vt:lpstr>Занавес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Дэн</dc:creator>
  <cp:lastModifiedBy>Дэн</cp:lastModifiedBy>
  <cp:revision>68</cp:revision>
  <cp:lastPrinted>1601-01-01T00:00:00Z</cp:lastPrinted>
  <dcterms:created xsi:type="dcterms:W3CDTF">1601-01-01T00:00:00Z</dcterms:created>
  <dcterms:modified xsi:type="dcterms:W3CDTF">2020-05-23T23:16:52Z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